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handoutMasterIdLst>
    <p:handoutMasterId r:id="rId20"/>
  </p:handoutMasterIdLst>
  <p:sldIdLst>
    <p:sldId id="256" r:id="rId2"/>
    <p:sldId id="3201" r:id="rId3"/>
    <p:sldId id="371" r:id="rId4"/>
    <p:sldId id="257" r:id="rId5"/>
    <p:sldId id="3205" r:id="rId6"/>
    <p:sldId id="3206" r:id="rId7"/>
    <p:sldId id="472" r:id="rId8"/>
    <p:sldId id="3208" r:id="rId9"/>
    <p:sldId id="3216" r:id="rId10"/>
    <p:sldId id="3209" r:id="rId11"/>
    <p:sldId id="3204" r:id="rId12"/>
    <p:sldId id="3210" r:id="rId13"/>
    <p:sldId id="3211" r:id="rId14"/>
    <p:sldId id="3212" r:id="rId15"/>
    <p:sldId id="3213" r:id="rId16"/>
    <p:sldId id="3214" r:id="rId17"/>
    <p:sldId id="283" r:id="rId18"/>
  </p:sldIdLst>
  <p:sldSz cx="12190413" cy="6858000"/>
  <p:notesSz cx="6858000" cy="9144000"/>
  <p:custDataLst>
    <p:tags r:id="rId2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CB8"/>
    <a:srgbClr val="FFFFFF"/>
    <a:srgbClr val="790E11"/>
    <a:srgbClr val="BDBBCC"/>
    <a:srgbClr val="7D7B86"/>
    <a:srgbClr val="C46200"/>
    <a:srgbClr val="D3D3D5"/>
    <a:srgbClr val="A0A3A3"/>
    <a:srgbClr val="95B8F1"/>
    <a:srgbClr val="006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0" autoAdjust="0"/>
    <p:restoredTop sz="93850" autoAdjust="0"/>
  </p:normalViewPr>
  <p:slideViewPr>
    <p:cSldViewPr>
      <p:cViewPr varScale="1">
        <p:scale>
          <a:sx n="87" d="100"/>
          <a:sy n="87" d="100"/>
        </p:scale>
        <p:origin x="1288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97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CN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C6395A6-8C08-4973-AF49-5CC2B0ADE4B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9774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zh-CN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0DDC2B7-5B2A-4189-91F1-E524DE7E586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82464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65F480-CAC8-4205-A168-18B76BAA0D4C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05715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0A1472-D00D-4ECB-89E8-7ADB3CEF8911}" type="slidenum">
              <a:rPr lang="en-US" altLang="zh-CN"/>
              <a:pPr/>
              <a:t>4</a:t>
            </a:fld>
            <a:endParaRPr lang="en-US" altLang="zh-CN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4696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65F480-CAC8-4205-A168-18B76BAA0D4C}" type="slidenum">
              <a:rPr lang="en-US" altLang="zh-CN"/>
              <a:pPr/>
              <a:t>11</a:t>
            </a:fld>
            <a:endParaRPr lang="en-US" altLang="zh-CN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4942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DDC2B7-5B2A-4189-91F1-E524DE7E5860}" type="slidenum">
              <a:rPr lang="en-US" altLang="zh-CN" smtClean="0"/>
              <a:pPr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60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349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FF6CC8B-B4A6-4CBB-87E6-376B8CC427A3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7A50CC5-7075-4F15-828E-24771342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008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FF6CC8B-B4A6-4CBB-87E6-376B8CC427A3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7A50CC5-7075-4F15-828E-24771342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902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161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FF6CC8B-B4A6-4CBB-87E6-376B8CC427A3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7A50CC5-7075-4F15-828E-24771342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47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gradFill flip="none" rotWithShape="1">
          <a:gsLst>
            <a:gs pos="0">
              <a:schemeClr val="bg1"/>
            </a:gs>
            <a:gs pos="100000">
              <a:srgbClr val="F4F4F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208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121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FF6CC8B-B4A6-4CBB-87E6-376B8CC427A3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7A50CC5-7075-4F15-828E-24771342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95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1612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1612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FF6CC8B-B4A6-4CBB-87E6-376B8CC427A3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7A50CC5-7075-4F15-828E-24771342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5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FF6CC8B-B4A6-4CBB-87E6-376B8CC427A3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7A50CC5-7075-4F15-828E-24771342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20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79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FF6CC8B-B4A6-4CBB-87E6-376B8CC427A3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7A50CC5-7075-4F15-828E-24771342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18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1213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FF6CC8B-B4A6-4CBB-87E6-376B8CC427A3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7A50CC5-7075-4F15-828E-24771342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094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FF6CC8B-B4A6-4CBB-87E6-376B8CC427A3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7A50CC5-7075-4F15-828E-24771342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169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675" y="273050"/>
            <a:ext cx="68151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3FF6CC8B-B4A6-4CBB-87E6-376B8CC427A3}" type="datetimeFigureOut">
              <a:rPr lang="zh-CN" altLang="en-US" smtClean="0"/>
              <a:t>2019/7/25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59213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013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67A50CC5-7075-4F15-828E-24771342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082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email">
            <a:alphaModFix amt="3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49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" Type="http://schemas.openxmlformats.org/officeDocument/2006/relationships/image" Target="../media/image6.png"/><Relationship Id="rId16" Type="http://schemas.openxmlformats.org/officeDocument/2006/relationships/image" Target="../media/image58.png"/><Relationship Id="rId20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jpe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jpeg"/><Relationship Id="rId18" Type="http://schemas.openxmlformats.org/officeDocument/2006/relationships/image" Target="../media/image78.png"/><Relationship Id="rId3" Type="http://schemas.openxmlformats.org/officeDocument/2006/relationships/image" Target="../media/image63.png"/><Relationship Id="rId7" Type="http://schemas.openxmlformats.org/officeDocument/2006/relationships/image" Target="../media/image67.emf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image" Target="../media/image6.png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jpe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2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bg1">
                <a:lumMod val="95000"/>
              </a:schemeClr>
            </a:gs>
            <a:gs pos="83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/>
          </p:cNvCxnSpPr>
          <p:nvPr/>
        </p:nvCxnSpPr>
        <p:spPr>
          <a:xfrm>
            <a:off x="8183438" y="2920626"/>
            <a:ext cx="0" cy="1011157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06575" y="3562451"/>
            <a:ext cx="76332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pitchFamily="34" charset="0"/>
              </a:rPr>
              <a:t>S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pitchFamily="34" charset="0"/>
              </a:rPr>
              <a:t>hanghai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pitchFamily="34" charset="0"/>
              </a:rPr>
              <a:t>Yangpu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pitchFamily="34" charset="0"/>
              </a:rPr>
              <a:t> Science 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pitchFamily="34" charset="0"/>
              </a:rPr>
              <a:t>&amp; Technology Innovation(GROUP) </a:t>
            </a:r>
            <a:r>
              <a:rPr lang="en-US" altLang="zh-CN" dirty="0" err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pitchFamily="34" charset="0"/>
              </a:rPr>
              <a:t>Co.,Ltd</a:t>
            </a:r>
            <a:endParaRPr lang="en-US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453052" y="3886262"/>
            <a:ext cx="3906850" cy="46794"/>
            <a:chOff x="7397791" y="3750948"/>
            <a:chExt cx="1260000" cy="59682"/>
          </a:xfrm>
        </p:grpSpPr>
        <p:sp>
          <p:nvSpPr>
            <p:cNvPr id="24" name="Rectangle 23"/>
            <p:cNvSpPr/>
            <p:nvPr/>
          </p:nvSpPr>
          <p:spPr>
            <a:xfrm>
              <a:off x="7397791" y="3750948"/>
              <a:ext cx="540000" cy="58058"/>
            </a:xfrm>
            <a:prstGeom prst="rect">
              <a:avLst/>
            </a:prstGeom>
            <a:solidFill>
              <a:srgbClr val="228B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117791" y="3750948"/>
              <a:ext cx="540000" cy="580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937791" y="3752572"/>
              <a:ext cx="180000" cy="5805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pic>
        <p:nvPicPr>
          <p:cNvPr id="13" name="图片 12" descr="完成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35890" y="2951694"/>
            <a:ext cx="2123812" cy="76533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58EB0E0-F6CB-49AE-B9CA-80DC95F2C5E1}"/>
              </a:ext>
            </a:extLst>
          </p:cNvPr>
          <p:cNvSpPr/>
          <p:nvPr/>
        </p:nvSpPr>
        <p:spPr>
          <a:xfrm>
            <a:off x="406574" y="2920626"/>
            <a:ext cx="7633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6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上海杨浦科技创新</a:t>
            </a:r>
            <a:r>
              <a:rPr lang="en-US" altLang="zh-CN" sz="36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集团</a:t>
            </a:r>
            <a:r>
              <a:rPr lang="en-US" altLang="zh-CN" sz="36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36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有限公司</a:t>
            </a:r>
            <a:endParaRPr lang="en-US" altLang="zh-CN" sz="3600" b="1" dirty="0">
              <a:solidFill>
                <a:srgbClr val="006C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>
            <a:extLst>
              <a:ext uri="{FF2B5EF4-FFF2-40B4-BE49-F238E27FC236}">
                <a16:creationId xmlns:a16="http://schemas.microsoft.com/office/drawing/2014/main" id="{5B87BF7D-4D34-4B83-9CF7-C6627A0C1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74" y="404664"/>
            <a:ext cx="20378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zh-CN" altLang="en-US" sz="32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创新单元</a:t>
            </a: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F21B8E29-F025-412F-A4AB-A6AB347FE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74" y="908720"/>
            <a:ext cx="20005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en-US" altLang="zh-CN" b="1" dirty="0">
                <a:solidFill>
                  <a:srgbClr val="006CB8"/>
                </a:solidFill>
                <a:ea typeface="迷你简小标宋" panose="03000509000000000000" pitchFamily="65" charset="-122"/>
              </a:rPr>
              <a:t>Innovation Unit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ADD9EEF-45B4-4650-AC3F-266D3FFB2B2D}"/>
              </a:ext>
            </a:extLst>
          </p:cNvPr>
          <p:cNvGrpSpPr/>
          <p:nvPr/>
        </p:nvGrpSpPr>
        <p:grpSpPr>
          <a:xfrm>
            <a:off x="2660450" y="1196751"/>
            <a:ext cx="6202981" cy="45726"/>
            <a:chOff x="2957469" y="1268759"/>
            <a:chExt cx="6202981" cy="45726"/>
          </a:xfrm>
        </p:grpSpPr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9D6F459C-73B3-4B22-B76B-1357EEF4FDA0}"/>
                </a:ext>
              </a:extLst>
            </p:cNvPr>
            <p:cNvSpPr/>
            <p:nvPr/>
          </p:nvSpPr>
          <p:spPr>
            <a:xfrm flipV="1">
              <a:off x="2957469" y="1268759"/>
              <a:ext cx="1486151" cy="45719"/>
            </a:xfrm>
            <a:prstGeom prst="rect">
              <a:avLst/>
            </a:prstGeom>
            <a:solidFill>
              <a:srgbClr val="5B9BD5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1AB3C78F-659D-45DD-B664-36E0036D3D43}"/>
                </a:ext>
              </a:extLst>
            </p:cNvPr>
            <p:cNvSpPr/>
            <p:nvPr/>
          </p:nvSpPr>
          <p:spPr>
            <a:xfrm flipV="1">
              <a:off x="4376001" y="1268766"/>
              <a:ext cx="4784449" cy="45719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4F062DCD-A009-4A23-A000-30D0A665B4EC}"/>
              </a:ext>
            </a:extLst>
          </p:cNvPr>
          <p:cNvSpPr/>
          <p:nvPr/>
        </p:nvSpPr>
        <p:spPr>
          <a:xfrm flipV="1">
            <a:off x="7395585" y="1196752"/>
            <a:ext cx="4820301" cy="45719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2FB7290-2789-47F6-A506-45E094B7A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5" b="10285"/>
          <a:stretch/>
        </p:blipFill>
        <p:spPr>
          <a:xfrm>
            <a:off x="9736128" y="548680"/>
            <a:ext cx="1291344" cy="47853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47DCA95-E43E-4E5A-A62E-462BD6FB58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6204" y="260648"/>
            <a:ext cx="1321010" cy="8035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4313551-7138-4AFF-8E05-7B25F5AFB7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t="20960" r="28270" b="14687"/>
          <a:stretch/>
        </p:blipFill>
        <p:spPr>
          <a:xfrm>
            <a:off x="11146100" y="317985"/>
            <a:ext cx="853762" cy="754189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FF392938-6240-4B4F-ACE0-C72E802438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2509" y="1524248"/>
            <a:ext cx="4999974" cy="298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文本框 9">
            <a:extLst>
              <a:ext uri="{FF2B5EF4-FFF2-40B4-BE49-F238E27FC236}">
                <a16:creationId xmlns:a16="http://schemas.microsoft.com/office/drawing/2014/main" id="{474F0297-0E09-4789-A03E-062356CA8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456" y="1516312"/>
            <a:ext cx="466029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上海五角场创新创业学院 </a:t>
            </a:r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→</a:t>
            </a:r>
          </a:p>
          <a:p>
            <a:pPr algn="r"/>
            <a:r>
              <a:rPr lang="en-US" altLang="zh-CN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Shanghai Penta Innovation Institute </a:t>
            </a:r>
          </a:p>
          <a:p>
            <a:pPr algn="r"/>
            <a:endParaRPr lang="en-US" altLang="zh-CN" sz="14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zh-CN" altLang="en-US" sz="14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双创服务的“集成平台”</a:t>
            </a:r>
            <a:r>
              <a:rPr lang="en-US" altLang="zh-CN" sz="14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(NGO)</a:t>
            </a:r>
          </a:p>
          <a:p>
            <a:pPr algn="r"/>
            <a:r>
              <a:rPr lang="en-US" altLang="zh-CN" sz="14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Integration platform for Innovation Services </a:t>
            </a:r>
            <a:r>
              <a:rPr lang="zh-CN" altLang="en-US" sz="14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NGO</a:t>
            </a:r>
            <a:r>
              <a:rPr lang="zh-CN" altLang="en-US" sz="14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4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5">
            <a:extLst>
              <a:ext uri="{FF2B5EF4-FFF2-40B4-BE49-F238E27FC236}">
                <a16:creationId xmlns:a16="http://schemas.microsoft.com/office/drawing/2014/main" id="{09C5264B-F92C-47CD-94C4-CD562306A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2509" y="4694074"/>
            <a:ext cx="558727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← </a:t>
            </a:r>
            <a:r>
              <a:rPr lang="zh-CN" altLang="zh-CN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云计算与大数据创新基地</a:t>
            </a:r>
            <a:endParaRPr lang="en-US" altLang="zh-CN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Shanghai Cloud Valley</a:t>
            </a:r>
            <a:r>
              <a:rPr lang="zh-CN" altLang="zh-CN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dirty="0">
              <a:solidFill>
                <a:srgbClr val="006C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4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4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zh-CN" sz="14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“基金</a:t>
            </a:r>
            <a:r>
              <a:rPr lang="en-US" altLang="zh-CN" sz="14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zh-CN" sz="14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基地</a:t>
            </a:r>
            <a:r>
              <a:rPr lang="en-US" altLang="zh-CN" sz="14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zh-CN" sz="14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服务平台”</a:t>
            </a:r>
            <a:endParaRPr lang="en-US" altLang="zh-CN" sz="14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4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Fund + Base + Service platform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4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zh-CN" sz="14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上海首支大数据产业投资基金</a:t>
            </a:r>
            <a:endParaRPr lang="en-US" altLang="zh-CN" sz="14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zh-CN" sz="14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The first Big Data Industrial investment fund in Shanghai</a:t>
            </a:r>
          </a:p>
        </p:txBody>
      </p:sp>
      <p:pic>
        <p:nvPicPr>
          <p:cNvPr id="39" name="图片 3">
            <a:extLst>
              <a:ext uri="{FF2B5EF4-FFF2-40B4-BE49-F238E27FC236}">
                <a16:creationId xmlns:a16="http://schemas.microsoft.com/office/drawing/2014/main" id="{7CD84CDA-D169-48B9-BA84-F676907D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12696" y="3539066"/>
            <a:ext cx="4765054" cy="291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804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bg1">
                <a:lumMod val="95000"/>
              </a:schemeClr>
            </a:gs>
            <a:gs pos="83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9" name="Picture 11" descr="11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42" y="1343297"/>
            <a:ext cx="11444385" cy="551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7" name="Picture 9" descr="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76618"/>
            <a:ext cx="6815286" cy="10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7">
            <a:extLst>
              <a:ext uri="{FF2B5EF4-FFF2-40B4-BE49-F238E27FC236}">
                <a16:creationId xmlns:a16="http://schemas.microsoft.com/office/drawing/2014/main" id="{AA805CB3-681D-473B-90A7-F1708A75F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5127" y="4173650"/>
            <a:ext cx="6815286" cy="10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4289D5-D0CD-4EFB-98DC-79B8411A19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9"/>
          <a:stretch/>
        </p:blipFill>
        <p:spPr>
          <a:xfrm>
            <a:off x="4231207" y="1527760"/>
            <a:ext cx="6656317" cy="485356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7456030-4A80-492C-88EE-9DD6B78F38DB}"/>
              </a:ext>
            </a:extLst>
          </p:cNvPr>
          <p:cNvSpPr/>
          <p:nvPr/>
        </p:nvSpPr>
        <p:spPr>
          <a:xfrm>
            <a:off x="4231207" y="1527760"/>
            <a:ext cx="6656317" cy="4853568"/>
          </a:xfrm>
          <a:prstGeom prst="rect">
            <a:avLst/>
          </a:prstGeom>
          <a:solidFill>
            <a:srgbClr val="006CB8">
              <a:alpha val="76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5174" name="Rectangle 6"/>
          <p:cNvSpPr>
            <a:spLocks noChangeArrowheads="1"/>
          </p:cNvSpPr>
          <p:nvPr/>
        </p:nvSpPr>
        <p:spPr bwMode="auto">
          <a:xfrm>
            <a:off x="407142" y="481035"/>
            <a:ext cx="1614335" cy="58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    录</a:t>
            </a:r>
          </a:p>
        </p:txBody>
      </p:sp>
      <p:sp>
        <p:nvSpPr>
          <p:cNvPr id="135175" name="Rectangle 7"/>
          <p:cNvSpPr>
            <a:spLocks noChangeArrowheads="1"/>
          </p:cNvSpPr>
          <p:nvPr/>
        </p:nvSpPr>
        <p:spPr bwMode="auto">
          <a:xfrm>
            <a:off x="2062689" y="603255"/>
            <a:ext cx="1877193" cy="46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en-US" altLang="zh-CN" sz="2400" b="1" dirty="0">
                <a:solidFill>
                  <a:srgbClr val="006CB8"/>
                </a:solidFill>
                <a:ea typeface="迷你简小标宋" panose="03000509000000000000" pitchFamily="65" charset="-122"/>
              </a:rPr>
              <a:t>CONTENTS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E457BC-64D7-413F-A87C-DF51B05E8E60}"/>
              </a:ext>
            </a:extLst>
          </p:cNvPr>
          <p:cNvGrpSpPr/>
          <p:nvPr/>
        </p:nvGrpSpPr>
        <p:grpSpPr>
          <a:xfrm>
            <a:off x="1189137" y="3065077"/>
            <a:ext cx="2745829" cy="1927578"/>
            <a:chOff x="347634" y="2828325"/>
            <a:chExt cx="2746187" cy="1927829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908D3E9-5058-4217-A47A-48A585A56F0B}"/>
                </a:ext>
              </a:extLst>
            </p:cNvPr>
            <p:cNvGrpSpPr/>
            <p:nvPr/>
          </p:nvGrpSpPr>
          <p:grpSpPr>
            <a:xfrm>
              <a:off x="347634" y="2828325"/>
              <a:ext cx="2650493" cy="719056"/>
              <a:chOff x="534347" y="2593466"/>
              <a:chExt cx="2650493" cy="719056"/>
            </a:xfrm>
          </p:grpSpPr>
          <p:sp>
            <p:nvSpPr>
              <p:cNvPr id="17" name="Oval 53"/>
              <p:cNvSpPr>
                <a:spLocks noChangeArrowheads="1"/>
              </p:cNvSpPr>
              <p:nvPr/>
            </p:nvSpPr>
            <p:spPr bwMode="auto">
              <a:xfrm>
                <a:off x="534347" y="2735132"/>
                <a:ext cx="576754" cy="57739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FFFF"/>
                  </a:gs>
                  <a:gs pos="0">
                    <a:srgbClr val="D9DEDF"/>
                  </a:gs>
                </a:gsLst>
                <a:lin ang="2700000" scaled="0"/>
                <a:tileRect/>
              </a:gradFill>
              <a:ln w="28575">
                <a:gradFill flip="none" rotWithShape="1">
                  <a:gsLst>
                    <a:gs pos="0">
                      <a:srgbClr val="FFFFFF"/>
                    </a:gs>
                    <a:gs pos="100000">
                      <a:srgbClr val="D9D9DA"/>
                    </a:gs>
                  </a:gsLst>
                  <a:lin ang="2700000" scaled="0"/>
                  <a:tileRect/>
                </a:gradFill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35235" name="Rectangle 67"/>
              <p:cNvSpPr>
                <a:spLocks noChangeArrowheads="1"/>
              </p:cNvSpPr>
              <p:nvPr/>
            </p:nvSpPr>
            <p:spPr bwMode="auto">
              <a:xfrm>
                <a:off x="629918" y="2830293"/>
                <a:ext cx="349776" cy="430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2200" dirty="0">
                    <a:solidFill>
                      <a:srgbClr val="006CB8"/>
                    </a:solidFill>
                    <a:latin typeface="方正兰亭大黑_GBK" pitchFamily="2" charset="-122"/>
                    <a:ea typeface="方正兰亭大黑_GBK" pitchFamily="2" charset="-122"/>
                  </a:rPr>
                  <a:t>1</a:t>
                </a:r>
              </a:p>
            </p:txBody>
          </p:sp>
          <p:sp>
            <p:nvSpPr>
              <p:cNvPr id="135241" name="Rectangle 73"/>
              <p:cNvSpPr>
                <a:spLocks noChangeArrowheads="1"/>
              </p:cNvSpPr>
              <p:nvPr/>
            </p:nvSpPr>
            <p:spPr bwMode="auto">
              <a:xfrm>
                <a:off x="1599073" y="2593466"/>
                <a:ext cx="1585767" cy="5048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000" dirty="0">
                    <a:solidFill>
                      <a:srgbClr val="006CB8"/>
                    </a:solidFill>
                    <a:latin typeface="微软雅黑" pitchFamily="34" charset="-122"/>
                    <a:ea typeface="微软雅黑" pitchFamily="34" charset="-122"/>
                  </a:rPr>
                  <a:t>集团概况</a:t>
                </a:r>
                <a:endParaRPr lang="zh-CN" altLang="en-US" sz="2000" dirty="0">
                  <a:solidFill>
                    <a:srgbClr val="006CB8"/>
                  </a:solidFill>
                  <a:ea typeface="微软雅黑" pitchFamily="34" charset="-122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3EF4DC1-668C-4C5C-9634-D2BF34CC5671}"/>
                </a:ext>
              </a:extLst>
            </p:cNvPr>
            <p:cNvGrpSpPr/>
            <p:nvPr/>
          </p:nvGrpSpPr>
          <p:grpSpPr>
            <a:xfrm>
              <a:off x="365829" y="4140575"/>
              <a:ext cx="2727992" cy="615579"/>
              <a:chOff x="534347" y="3408143"/>
              <a:chExt cx="2727992" cy="615579"/>
            </a:xfrm>
          </p:grpSpPr>
          <p:sp>
            <p:nvSpPr>
              <p:cNvPr id="2" name="Oval 53"/>
              <p:cNvSpPr>
                <a:spLocks noChangeArrowheads="1"/>
              </p:cNvSpPr>
              <p:nvPr/>
            </p:nvSpPr>
            <p:spPr bwMode="auto">
              <a:xfrm>
                <a:off x="534347" y="3446332"/>
                <a:ext cx="576754" cy="57739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FFFF"/>
                  </a:gs>
                  <a:gs pos="0">
                    <a:srgbClr val="D9DEDF"/>
                  </a:gs>
                </a:gsLst>
                <a:lin ang="2700000" scaled="0"/>
                <a:tileRect/>
              </a:gradFill>
              <a:ln w="28575">
                <a:gradFill flip="none" rotWithShape="1">
                  <a:gsLst>
                    <a:gs pos="0">
                      <a:srgbClr val="FFFFFF"/>
                    </a:gs>
                    <a:gs pos="100000">
                      <a:srgbClr val="D9D9DA"/>
                    </a:gs>
                  </a:gsLst>
                  <a:lin ang="2700000" scaled="0"/>
                  <a:tileRect/>
                </a:gradFill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35237" name="Rectangle 69"/>
              <p:cNvSpPr>
                <a:spLocks noChangeArrowheads="1"/>
              </p:cNvSpPr>
              <p:nvPr/>
            </p:nvSpPr>
            <p:spPr bwMode="auto">
              <a:xfrm>
                <a:off x="629918" y="3552605"/>
                <a:ext cx="349776" cy="430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2200" dirty="0">
                    <a:solidFill>
                      <a:srgbClr val="006CB8"/>
                    </a:solidFill>
                    <a:latin typeface="方正兰亭大黑_GBK" pitchFamily="2" charset="-122"/>
                    <a:ea typeface="方正兰亭大黑_GBK" pitchFamily="2" charset="-122"/>
                  </a:rPr>
                  <a:t>2</a:t>
                </a:r>
              </a:p>
            </p:txBody>
          </p:sp>
          <p:sp>
            <p:nvSpPr>
              <p:cNvPr id="135242" name="Rectangle 74"/>
              <p:cNvSpPr>
                <a:spLocks noChangeArrowheads="1"/>
              </p:cNvSpPr>
              <p:nvPr/>
            </p:nvSpPr>
            <p:spPr bwMode="auto">
              <a:xfrm>
                <a:off x="1580879" y="3408143"/>
                <a:ext cx="1681460" cy="4996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000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主营业务</a:t>
                </a:r>
              </a:p>
            </p:txBody>
          </p:sp>
        </p:grp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3213121D-D77E-4FBF-BF8E-8BA31C6834E6}"/>
              </a:ext>
            </a:extLst>
          </p:cNvPr>
          <p:cNvSpPr txBox="1"/>
          <p:nvPr/>
        </p:nvSpPr>
        <p:spPr>
          <a:xfrm>
            <a:off x="2264355" y="3473189"/>
            <a:ext cx="1210430" cy="369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006C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STI</a:t>
            </a:r>
            <a:endParaRPr lang="zh-CN" altLang="en-US" dirty="0">
              <a:solidFill>
                <a:srgbClr val="006C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BA05C21-5CA5-4D94-A38E-8A50D9C7F67F}"/>
              </a:ext>
            </a:extLst>
          </p:cNvPr>
          <p:cNvSpPr txBox="1"/>
          <p:nvPr/>
        </p:nvSpPr>
        <p:spPr>
          <a:xfrm>
            <a:off x="2264355" y="4767790"/>
            <a:ext cx="1210430" cy="36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图片占位符 47" descr="物流园区 (1).png">
            <a:extLst>
              <a:ext uri="{FF2B5EF4-FFF2-40B4-BE49-F238E27FC236}">
                <a16:creationId xmlns:a16="http://schemas.microsoft.com/office/drawing/2014/main" id="{791B599D-7EAF-4464-B9EB-235C0D20812A}"/>
              </a:ext>
            </a:extLst>
          </p:cNvPr>
          <p:cNvPicPr>
            <a:picLocks noGrp="1" noChangeAspect="1"/>
          </p:cNvPicPr>
          <p:nvPr/>
        </p:nvPicPr>
        <p:blipFill>
          <a:blip r:embed="rId6" cstate="screen"/>
          <a:srcRect l="59" r="59"/>
          <a:stretch>
            <a:fillRect/>
          </a:stretch>
        </p:blipFill>
        <p:spPr>
          <a:xfrm>
            <a:off x="5053523" y="3160863"/>
            <a:ext cx="1189387" cy="1189387"/>
          </a:xfrm>
          <a:prstGeom prst="ellipse">
            <a:avLst/>
          </a:prstGeom>
        </p:spPr>
      </p:pic>
      <p:pic>
        <p:nvPicPr>
          <p:cNvPr id="29" name="图片占位符 48" descr="企业身份.png">
            <a:extLst>
              <a:ext uri="{FF2B5EF4-FFF2-40B4-BE49-F238E27FC236}">
                <a16:creationId xmlns:a16="http://schemas.microsoft.com/office/drawing/2014/main" id="{3AF6D489-19E7-475A-97D2-C664F961EB8A}"/>
              </a:ext>
            </a:extLst>
          </p:cNvPr>
          <p:cNvPicPr>
            <a:picLocks noGrp="1" noChangeAspect="1"/>
          </p:cNvPicPr>
          <p:nvPr/>
        </p:nvPicPr>
        <p:blipFill>
          <a:blip r:embed="rId7" cstate="screen"/>
          <a:srcRect l="59" r="59"/>
          <a:stretch>
            <a:fillRect/>
          </a:stretch>
        </p:blipFill>
        <p:spPr>
          <a:xfrm>
            <a:off x="7092107" y="3160863"/>
            <a:ext cx="1189356" cy="1189387"/>
          </a:xfrm>
          <a:prstGeom prst="ellipse">
            <a:avLst/>
          </a:prstGeom>
        </p:spPr>
      </p:pic>
      <p:pic>
        <p:nvPicPr>
          <p:cNvPr id="30" name="图片占位符 49" descr="展业工具.png">
            <a:extLst>
              <a:ext uri="{FF2B5EF4-FFF2-40B4-BE49-F238E27FC236}">
                <a16:creationId xmlns:a16="http://schemas.microsoft.com/office/drawing/2014/main" id="{C6AA1252-8E00-4A88-9CC7-046A071EAA3E}"/>
              </a:ext>
            </a:extLst>
          </p:cNvPr>
          <p:cNvPicPr>
            <a:picLocks noGrp="1" noChangeAspect="1"/>
          </p:cNvPicPr>
          <p:nvPr/>
        </p:nvPicPr>
        <p:blipFill>
          <a:blip r:embed="rId8" cstate="screen"/>
          <a:srcRect l="59" r="59"/>
          <a:stretch>
            <a:fillRect/>
          </a:stretch>
        </p:blipFill>
        <p:spPr>
          <a:xfrm>
            <a:off x="9130660" y="3160863"/>
            <a:ext cx="1189351" cy="1189387"/>
          </a:xfrm>
          <a:prstGeom prst="ellipse">
            <a:avLst/>
          </a:prstGeom>
        </p:spPr>
      </p:pic>
      <p:sp>
        <p:nvSpPr>
          <p:cNvPr id="31" name="TextBox 33">
            <a:extLst>
              <a:ext uri="{FF2B5EF4-FFF2-40B4-BE49-F238E27FC236}">
                <a16:creationId xmlns:a16="http://schemas.microsoft.com/office/drawing/2014/main" id="{A043CBC1-E79E-4F8A-BBE6-5626B429E3C4}"/>
              </a:ext>
            </a:extLst>
          </p:cNvPr>
          <p:cNvSpPr txBox="1"/>
          <p:nvPr/>
        </p:nvSpPr>
        <p:spPr>
          <a:xfrm>
            <a:off x="5053968" y="4521599"/>
            <a:ext cx="1210589" cy="4001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载体开发</a:t>
            </a:r>
            <a:endParaRPr lang="id-ID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id="{D0DBD62B-2837-4395-B8D5-D4EA59C2DF57}"/>
              </a:ext>
            </a:extLst>
          </p:cNvPr>
          <p:cNvSpPr txBox="1"/>
          <p:nvPr/>
        </p:nvSpPr>
        <p:spPr>
          <a:xfrm>
            <a:off x="7109724" y="4521599"/>
            <a:ext cx="1210589" cy="4001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园区运营</a:t>
            </a:r>
          </a:p>
        </p:txBody>
      </p:sp>
      <p:sp>
        <p:nvSpPr>
          <p:cNvPr id="33" name="TextBox 35">
            <a:extLst>
              <a:ext uri="{FF2B5EF4-FFF2-40B4-BE49-F238E27FC236}">
                <a16:creationId xmlns:a16="http://schemas.microsoft.com/office/drawing/2014/main" id="{E6441D33-9A7A-4CCB-B15E-921C6DB1DB2B}"/>
              </a:ext>
            </a:extLst>
          </p:cNvPr>
          <p:cNvSpPr txBox="1"/>
          <p:nvPr/>
        </p:nvSpPr>
        <p:spPr>
          <a:xfrm>
            <a:off x="9109422" y="4521599"/>
            <a:ext cx="1210589" cy="4001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科技金融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D282818-CB31-4821-AB9D-D01EA979C256}"/>
              </a:ext>
            </a:extLst>
          </p:cNvPr>
          <p:cNvSpPr/>
          <p:nvPr/>
        </p:nvSpPr>
        <p:spPr>
          <a:xfrm>
            <a:off x="5013823" y="5020434"/>
            <a:ext cx="13456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Real-estate</a:t>
            </a:r>
          </a:p>
          <a:p>
            <a:pPr algn="ctr"/>
            <a:r>
              <a:rPr lang="en-US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Development</a:t>
            </a:r>
            <a:endParaRPr lang="zh-CN" altLang="en-US" sz="1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08B4DF7-1E05-49D3-946F-17B523844A43}"/>
              </a:ext>
            </a:extLst>
          </p:cNvPr>
          <p:cNvSpPr/>
          <p:nvPr/>
        </p:nvSpPr>
        <p:spPr>
          <a:xfrm>
            <a:off x="6976173" y="5020434"/>
            <a:ext cx="14212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Industrial park</a:t>
            </a:r>
          </a:p>
          <a:p>
            <a:pPr algn="ctr"/>
            <a:r>
              <a:rPr lang="en-US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Operation</a:t>
            </a:r>
            <a:endParaRPr lang="zh-CN" altLang="en-US" sz="1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E62DC94-44A6-44F3-AAC6-50FC07E4BF73}"/>
              </a:ext>
            </a:extLst>
          </p:cNvPr>
          <p:cNvSpPr/>
          <p:nvPr/>
        </p:nvSpPr>
        <p:spPr>
          <a:xfrm>
            <a:off x="8958034" y="5128156"/>
            <a:ext cx="1513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Finance Service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1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33" descr="完成图.png">
            <a:extLst>
              <a:ext uri="{FF2B5EF4-FFF2-40B4-BE49-F238E27FC236}">
                <a16:creationId xmlns:a16="http://schemas.microsoft.com/office/drawing/2014/main" id="{AA13D5F9-1DA8-4315-8954-2BC449CB0579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645216" y="574323"/>
            <a:ext cx="1331800" cy="478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Rectangle 6">
            <a:extLst>
              <a:ext uri="{FF2B5EF4-FFF2-40B4-BE49-F238E27FC236}">
                <a16:creationId xmlns:a16="http://schemas.microsoft.com/office/drawing/2014/main" id="{5B87BF7D-4D34-4B83-9CF7-C6627A0C1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42" y="404664"/>
            <a:ext cx="2397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zh-CN" altLang="en-US" sz="32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主营业务</a:t>
            </a: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F21B8E29-F025-412F-A4AB-A6AB347FE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77" y="908720"/>
            <a:ext cx="23984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en-US" altLang="zh-CN" b="1" dirty="0">
                <a:solidFill>
                  <a:srgbClr val="006CB8"/>
                </a:solidFill>
                <a:ea typeface="迷你简小标宋" panose="03000509000000000000" pitchFamily="65" charset="-122"/>
              </a:rPr>
              <a:t>Main Business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ADD9EEF-45B4-4650-AC3F-266D3FFB2B2D}"/>
              </a:ext>
            </a:extLst>
          </p:cNvPr>
          <p:cNvGrpSpPr/>
          <p:nvPr/>
        </p:nvGrpSpPr>
        <p:grpSpPr>
          <a:xfrm>
            <a:off x="2587697" y="476672"/>
            <a:ext cx="6275734" cy="765805"/>
            <a:chOff x="2884716" y="548680"/>
            <a:chExt cx="6275734" cy="765805"/>
          </a:xfrm>
        </p:grpSpPr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9D6F459C-73B3-4B22-B76B-1357EEF4FDA0}"/>
                </a:ext>
              </a:extLst>
            </p:cNvPr>
            <p:cNvSpPr/>
            <p:nvPr/>
          </p:nvSpPr>
          <p:spPr>
            <a:xfrm flipV="1">
              <a:off x="2957469" y="1268759"/>
              <a:ext cx="1486151" cy="45719"/>
            </a:xfrm>
            <a:prstGeom prst="rect">
              <a:avLst/>
            </a:prstGeom>
            <a:solidFill>
              <a:srgbClr val="5B9BD5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1AB3C78F-659D-45DD-B664-36E0036D3D43}"/>
                </a:ext>
              </a:extLst>
            </p:cNvPr>
            <p:cNvSpPr/>
            <p:nvPr/>
          </p:nvSpPr>
          <p:spPr>
            <a:xfrm flipV="1">
              <a:off x="4376001" y="1268766"/>
              <a:ext cx="4784449" cy="45719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B2AF924-2CCB-4A7B-90B1-87B2F17DDFDF}"/>
                </a:ext>
              </a:extLst>
            </p:cNvPr>
            <p:cNvSpPr txBox="1"/>
            <p:nvPr/>
          </p:nvSpPr>
          <p:spPr>
            <a:xfrm>
              <a:off x="2885461" y="54868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载体开发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81DDF45-DEA5-44F7-A7F9-995F2B998C3E}"/>
                </a:ext>
              </a:extLst>
            </p:cNvPr>
            <p:cNvSpPr txBox="1"/>
            <p:nvPr/>
          </p:nvSpPr>
          <p:spPr>
            <a:xfrm>
              <a:off x="2884716" y="870625"/>
              <a:ext cx="2787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dirty="0"/>
                <a:t>Real-estate Development</a:t>
              </a:r>
              <a:endParaRPr lang="zh-CN" altLang="en-US" dirty="0"/>
            </a:p>
          </p:txBody>
        </p: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4F062DCD-A009-4A23-A000-30D0A665B4EC}"/>
              </a:ext>
            </a:extLst>
          </p:cNvPr>
          <p:cNvSpPr/>
          <p:nvPr/>
        </p:nvSpPr>
        <p:spPr>
          <a:xfrm flipV="1">
            <a:off x="7395585" y="1196752"/>
            <a:ext cx="4820301" cy="45719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9131429A-C113-48CB-BAC1-A23DCB9D81AE}"/>
              </a:ext>
            </a:extLst>
          </p:cNvPr>
          <p:cNvSpPr>
            <a:spLocks noChangeAspect="1"/>
          </p:cNvSpPr>
          <p:nvPr/>
        </p:nvSpPr>
        <p:spPr>
          <a:xfrm>
            <a:off x="9733281" y="4441694"/>
            <a:ext cx="2457131" cy="243014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id-ID" noProof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259670-4A2E-4F27-95A9-4792AE57865A}"/>
              </a:ext>
            </a:extLst>
          </p:cNvPr>
          <p:cNvSpPr>
            <a:spLocks noChangeAspect="1"/>
          </p:cNvSpPr>
          <p:nvPr/>
        </p:nvSpPr>
        <p:spPr>
          <a:xfrm>
            <a:off x="2387289" y="2006966"/>
            <a:ext cx="2507924" cy="2430146"/>
          </a:xfrm>
          <a:prstGeom prst="rect">
            <a:avLst/>
          </a:prstGeom>
          <a:solidFill>
            <a:srgbClr val="790E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id-ID" noProof="1"/>
          </a:p>
        </p:txBody>
      </p:sp>
      <p:sp>
        <p:nvSpPr>
          <p:cNvPr id="31" name="Rectangle 26">
            <a:extLst>
              <a:ext uri="{FF2B5EF4-FFF2-40B4-BE49-F238E27FC236}">
                <a16:creationId xmlns:a16="http://schemas.microsoft.com/office/drawing/2014/main" id="{4C8F03B6-D82D-4BA6-A924-7C0475C2F1C2}"/>
              </a:ext>
            </a:extLst>
          </p:cNvPr>
          <p:cNvSpPr>
            <a:spLocks noChangeAspect="1"/>
          </p:cNvSpPr>
          <p:nvPr/>
        </p:nvSpPr>
        <p:spPr>
          <a:xfrm>
            <a:off x="7303138" y="2011549"/>
            <a:ext cx="2444432" cy="243014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id-ID" noProof="1"/>
          </a:p>
        </p:txBody>
      </p:sp>
      <p:sp>
        <p:nvSpPr>
          <p:cNvPr id="37" name="Rectangle 23">
            <a:extLst>
              <a:ext uri="{FF2B5EF4-FFF2-40B4-BE49-F238E27FC236}">
                <a16:creationId xmlns:a16="http://schemas.microsoft.com/office/drawing/2014/main" id="{54E6B2F2-F98F-4686-8C63-9D7D85433630}"/>
              </a:ext>
            </a:extLst>
          </p:cNvPr>
          <p:cNvSpPr>
            <a:spLocks noChangeAspect="1"/>
          </p:cNvSpPr>
          <p:nvPr/>
        </p:nvSpPr>
        <p:spPr>
          <a:xfrm>
            <a:off x="-14285" y="4441694"/>
            <a:ext cx="2458718" cy="2430146"/>
          </a:xfrm>
          <a:prstGeom prst="rect">
            <a:avLst/>
          </a:prstGeom>
          <a:solidFill>
            <a:srgbClr val="006C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id-ID" noProof="1"/>
          </a:p>
        </p:txBody>
      </p:sp>
      <p:sp>
        <p:nvSpPr>
          <p:cNvPr id="38" name="Rectangle 25">
            <a:extLst>
              <a:ext uri="{FF2B5EF4-FFF2-40B4-BE49-F238E27FC236}">
                <a16:creationId xmlns:a16="http://schemas.microsoft.com/office/drawing/2014/main" id="{F7E37144-2426-4C36-8C6F-2AEACB28314B}"/>
              </a:ext>
            </a:extLst>
          </p:cNvPr>
          <p:cNvSpPr>
            <a:spLocks noChangeAspect="1"/>
          </p:cNvSpPr>
          <p:nvPr/>
        </p:nvSpPr>
        <p:spPr>
          <a:xfrm>
            <a:off x="4880928" y="4441694"/>
            <a:ext cx="2442845" cy="243014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id-ID" noProof="1"/>
          </a:p>
        </p:txBody>
      </p:sp>
      <p:grpSp>
        <p:nvGrpSpPr>
          <p:cNvPr id="39" name="Group 14">
            <a:extLst>
              <a:ext uri="{FF2B5EF4-FFF2-40B4-BE49-F238E27FC236}">
                <a16:creationId xmlns:a16="http://schemas.microsoft.com/office/drawing/2014/main" id="{20821E2A-891D-4E7D-86E1-17A0588BDE43}"/>
              </a:ext>
            </a:extLst>
          </p:cNvPr>
          <p:cNvGrpSpPr/>
          <p:nvPr/>
        </p:nvGrpSpPr>
        <p:grpSpPr>
          <a:xfrm>
            <a:off x="0" y="2011198"/>
            <a:ext cx="2767258" cy="2429681"/>
            <a:chOff x="0" y="0"/>
            <a:chExt cx="2767623" cy="2430000"/>
          </a:xfrm>
          <a:blipFill>
            <a:blip r:embed="rId3"/>
            <a:stretch>
              <a:fillRect/>
            </a:stretch>
          </a:blipFill>
        </p:grpSpPr>
        <p:sp>
          <p:nvSpPr>
            <p:cNvPr id="40" name="Rectangle 8">
              <a:extLst>
                <a:ext uri="{FF2B5EF4-FFF2-40B4-BE49-F238E27FC236}">
                  <a16:creationId xmlns:a16="http://schemas.microsoft.com/office/drawing/2014/main" id="{16263110-F35A-4C05-B8CB-DEB2E0F093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2444067" cy="243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id-ID" noProof="1"/>
            </a:p>
          </p:txBody>
        </p:sp>
        <p:sp>
          <p:nvSpPr>
            <p:cNvPr id="41" name="Isosceles Triangle 13">
              <a:extLst>
                <a:ext uri="{FF2B5EF4-FFF2-40B4-BE49-F238E27FC236}">
                  <a16:creationId xmlns:a16="http://schemas.microsoft.com/office/drawing/2014/main" id="{08B7F168-2E5E-40F2-B6D6-3508FC015FFF}"/>
                </a:ext>
              </a:extLst>
            </p:cNvPr>
            <p:cNvSpPr/>
            <p:nvPr/>
          </p:nvSpPr>
          <p:spPr>
            <a:xfrm rot="5400000">
              <a:off x="2472202" y="1053222"/>
              <a:ext cx="267286" cy="32355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id-ID" noProof="1"/>
            </a:p>
          </p:txBody>
        </p:sp>
      </p:grpSp>
      <p:grpSp>
        <p:nvGrpSpPr>
          <p:cNvPr id="42" name="Group 16">
            <a:extLst>
              <a:ext uri="{FF2B5EF4-FFF2-40B4-BE49-F238E27FC236}">
                <a16:creationId xmlns:a16="http://schemas.microsoft.com/office/drawing/2014/main" id="{68011AD6-ED03-4C36-B03E-6D8AD516A056}"/>
              </a:ext>
            </a:extLst>
          </p:cNvPr>
          <p:cNvGrpSpPr/>
          <p:nvPr/>
        </p:nvGrpSpPr>
        <p:grpSpPr>
          <a:xfrm>
            <a:off x="7303112" y="4440881"/>
            <a:ext cx="2753197" cy="2429684"/>
            <a:chOff x="7304065" y="2430000"/>
            <a:chExt cx="2753556" cy="2430000"/>
          </a:xfrm>
          <a:blipFill>
            <a:blip r:embed="rId4"/>
            <a:stretch>
              <a:fillRect/>
            </a:stretch>
          </a:blipFill>
        </p:grpSpPr>
        <p:sp>
          <p:nvSpPr>
            <p:cNvPr id="43" name="Rectangle 11">
              <a:extLst>
                <a:ext uri="{FF2B5EF4-FFF2-40B4-BE49-F238E27FC236}">
                  <a16:creationId xmlns:a16="http://schemas.microsoft.com/office/drawing/2014/main" id="{BD3A7B68-A0C5-4688-B443-66A31B80BE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4065" y="2430000"/>
              <a:ext cx="2430000" cy="243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id-ID" noProof="1"/>
            </a:p>
          </p:txBody>
        </p:sp>
        <p:sp>
          <p:nvSpPr>
            <p:cNvPr id="44" name="Isosceles Triangle 15">
              <a:extLst>
                <a:ext uri="{FF2B5EF4-FFF2-40B4-BE49-F238E27FC236}">
                  <a16:creationId xmlns:a16="http://schemas.microsoft.com/office/drawing/2014/main" id="{F906B548-28B2-4C30-87BC-4DD1DCC6820F}"/>
                </a:ext>
              </a:extLst>
            </p:cNvPr>
            <p:cNvSpPr/>
            <p:nvPr/>
          </p:nvSpPr>
          <p:spPr>
            <a:xfrm rot="5400000">
              <a:off x="9762200" y="3483222"/>
              <a:ext cx="267286" cy="32355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id-ID" noProof="1"/>
            </a:p>
          </p:txBody>
        </p:sp>
      </p:grpSp>
      <p:grpSp>
        <p:nvGrpSpPr>
          <p:cNvPr id="45" name="Group 18">
            <a:extLst>
              <a:ext uri="{FF2B5EF4-FFF2-40B4-BE49-F238E27FC236}">
                <a16:creationId xmlns:a16="http://schemas.microsoft.com/office/drawing/2014/main" id="{0A595F20-8102-4B57-BA1F-42B495645919}"/>
              </a:ext>
            </a:extLst>
          </p:cNvPr>
          <p:cNvGrpSpPr/>
          <p:nvPr/>
        </p:nvGrpSpPr>
        <p:grpSpPr>
          <a:xfrm>
            <a:off x="4789738" y="2011198"/>
            <a:ext cx="2513375" cy="2753196"/>
            <a:chOff x="4902000" y="0"/>
            <a:chExt cx="2402066" cy="2753557"/>
          </a:xfrm>
          <a:blipFill>
            <a:blip r:embed="rId5"/>
            <a:stretch>
              <a:fillRect/>
            </a:stretch>
          </a:blipFill>
        </p:grpSpPr>
        <p:sp>
          <p:nvSpPr>
            <p:cNvPr id="46" name="Rectangle 10">
              <a:extLst>
                <a:ext uri="{FF2B5EF4-FFF2-40B4-BE49-F238E27FC236}">
                  <a16:creationId xmlns:a16="http://schemas.microsoft.com/office/drawing/2014/main" id="{2C38C1FD-13A5-4ACD-A72E-ABE83F514D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2000" y="0"/>
              <a:ext cx="2402066" cy="243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id-ID" noProof="1"/>
            </a:p>
          </p:txBody>
        </p:sp>
        <p:sp>
          <p:nvSpPr>
            <p:cNvPr id="47" name="Isosceles Triangle 17">
              <a:extLst>
                <a:ext uri="{FF2B5EF4-FFF2-40B4-BE49-F238E27FC236}">
                  <a16:creationId xmlns:a16="http://schemas.microsoft.com/office/drawing/2014/main" id="{EF324E4F-CA2E-495F-9F9F-EE4D9C23E705}"/>
                </a:ext>
              </a:extLst>
            </p:cNvPr>
            <p:cNvSpPr/>
            <p:nvPr/>
          </p:nvSpPr>
          <p:spPr>
            <a:xfrm rot="10800000">
              <a:off x="5955423" y="2430000"/>
              <a:ext cx="267286" cy="32355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id-ID" noProof="1"/>
            </a:p>
          </p:txBody>
        </p:sp>
      </p:grpSp>
      <p:grpSp>
        <p:nvGrpSpPr>
          <p:cNvPr id="48" name="Group 20">
            <a:extLst>
              <a:ext uri="{FF2B5EF4-FFF2-40B4-BE49-F238E27FC236}">
                <a16:creationId xmlns:a16="http://schemas.microsoft.com/office/drawing/2014/main" id="{89B207A4-7AB6-479E-8508-5E18CB15E9F4}"/>
              </a:ext>
            </a:extLst>
          </p:cNvPr>
          <p:cNvGrpSpPr/>
          <p:nvPr/>
        </p:nvGrpSpPr>
        <p:grpSpPr>
          <a:xfrm>
            <a:off x="9409283" y="2011198"/>
            <a:ext cx="2781130" cy="2429681"/>
            <a:chOff x="9410508" y="0"/>
            <a:chExt cx="2781492" cy="2430000"/>
          </a:xfrm>
          <a:blipFill>
            <a:blip r:embed="rId6"/>
            <a:stretch>
              <a:fillRect/>
            </a:stretch>
          </a:blipFill>
        </p:grpSpPr>
        <p:sp>
          <p:nvSpPr>
            <p:cNvPr id="49" name="Rectangle 12">
              <a:extLst>
                <a:ext uri="{FF2B5EF4-FFF2-40B4-BE49-F238E27FC236}">
                  <a16:creationId xmlns:a16="http://schemas.microsoft.com/office/drawing/2014/main" id="{E1471E77-D4FA-4698-80D3-CB8EB878ED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34064" y="0"/>
              <a:ext cx="2457936" cy="243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id-ID" noProof="1"/>
            </a:p>
          </p:txBody>
        </p:sp>
        <p:sp>
          <p:nvSpPr>
            <p:cNvPr id="50" name="Isosceles Triangle 19">
              <a:extLst>
                <a:ext uri="{FF2B5EF4-FFF2-40B4-BE49-F238E27FC236}">
                  <a16:creationId xmlns:a16="http://schemas.microsoft.com/office/drawing/2014/main" id="{4FFE9420-7B5B-4954-894A-14F7C1359768}"/>
                </a:ext>
              </a:extLst>
            </p:cNvPr>
            <p:cNvSpPr/>
            <p:nvPr/>
          </p:nvSpPr>
          <p:spPr>
            <a:xfrm rot="16200000">
              <a:off x="9438644" y="1053222"/>
              <a:ext cx="267286" cy="32355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id-ID" noProof="1"/>
            </a:p>
          </p:txBody>
        </p:sp>
      </p:grpSp>
      <p:grpSp>
        <p:nvGrpSpPr>
          <p:cNvPr id="51" name="Group 22">
            <a:extLst>
              <a:ext uri="{FF2B5EF4-FFF2-40B4-BE49-F238E27FC236}">
                <a16:creationId xmlns:a16="http://schemas.microsoft.com/office/drawing/2014/main" id="{5BCED63A-48B9-482F-B01A-09B943BD3D63}"/>
              </a:ext>
            </a:extLst>
          </p:cNvPr>
          <p:cNvGrpSpPr/>
          <p:nvPr/>
        </p:nvGrpSpPr>
        <p:grpSpPr>
          <a:xfrm>
            <a:off x="2120232" y="4441516"/>
            <a:ext cx="2774193" cy="2429684"/>
            <a:chOff x="2120508" y="2430000"/>
            <a:chExt cx="2753559" cy="2430000"/>
          </a:xfrm>
          <a:blipFill>
            <a:blip r:embed="rId7"/>
            <a:stretch>
              <a:fillRect/>
            </a:stretch>
          </a:blipFill>
        </p:grpSpPr>
        <p:sp>
          <p:nvSpPr>
            <p:cNvPr id="52" name="Rectangle 9">
              <a:extLst>
                <a:ext uri="{FF2B5EF4-FFF2-40B4-BE49-F238E27FC236}">
                  <a16:creationId xmlns:a16="http://schemas.microsoft.com/office/drawing/2014/main" id="{BC6AF934-0D27-440F-BF12-537A95BD5B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4067" y="2430000"/>
              <a:ext cx="2430000" cy="243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id-ID" noProof="1"/>
            </a:p>
          </p:txBody>
        </p:sp>
        <p:sp>
          <p:nvSpPr>
            <p:cNvPr id="56" name="Isosceles Triangle 21">
              <a:extLst>
                <a:ext uri="{FF2B5EF4-FFF2-40B4-BE49-F238E27FC236}">
                  <a16:creationId xmlns:a16="http://schemas.microsoft.com/office/drawing/2014/main" id="{DDE6D81A-6816-4961-A51E-846674866D49}"/>
                </a:ext>
              </a:extLst>
            </p:cNvPr>
            <p:cNvSpPr/>
            <p:nvPr/>
          </p:nvSpPr>
          <p:spPr>
            <a:xfrm rot="16200000">
              <a:off x="2148644" y="3483222"/>
              <a:ext cx="267286" cy="32355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id-ID" noProof="1"/>
            </a:p>
          </p:txBody>
        </p:sp>
      </p:grpSp>
      <p:sp>
        <p:nvSpPr>
          <p:cNvPr id="58" name="Title 13">
            <a:extLst>
              <a:ext uri="{FF2B5EF4-FFF2-40B4-BE49-F238E27FC236}">
                <a16:creationId xmlns:a16="http://schemas.microsoft.com/office/drawing/2014/main" id="{558C1175-03D9-4425-9A18-A28E8C315E0D}"/>
              </a:ext>
            </a:extLst>
          </p:cNvPr>
          <p:cNvSpPr txBox="1"/>
          <p:nvPr/>
        </p:nvSpPr>
        <p:spPr>
          <a:xfrm>
            <a:off x="2769827" y="1988840"/>
            <a:ext cx="1965069" cy="2265068"/>
          </a:xfrm>
          <a:prstGeom prst="rect">
            <a:avLst/>
          </a:prstGeom>
          <a:noFill/>
          <a:ln w="9525">
            <a:noFill/>
          </a:ln>
        </p:spPr>
        <p:txBody>
          <a:bodyPr lIns="91428" tIns="45714" rIns="91428" bIns="45714" anchor="ctr"/>
          <a:lstStyle/>
          <a:p>
            <a:r>
              <a:rPr lang="zh-CN" altLang="en-US" sz="2200" b="1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城市更新</a:t>
            </a:r>
            <a:endParaRPr lang="en-US" altLang="en-US" sz="2200" b="1" dirty="0">
              <a:solidFill>
                <a:schemeClr val="bg1"/>
              </a:solidFill>
              <a:latin typeface="迷你简小标宋" panose="03000509000000000000" pitchFamily="65" charset="-122"/>
              <a:ea typeface="迷你简小标宋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Urban Renewal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长阳创谷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itle 13">
            <a:extLst>
              <a:ext uri="{FF2B5EF4-FFF2-40B4-BE49-F238E27FC236}">
                <a16:creationId xmlns:a16="http://schemas.microsoft.com/office/drawing/2014/main" id="{907A4F29-C515-4B7D-B5C2-234381361241}"/>
              </a:ext>
            </a:extLst>
          </p:cNvPr>
          <p:cNvSpPr txBox="1"/>
          <p:nvPr/>
        </p:nvSpPr>
        <p:spPr>
          <a:xfrm>
            <a:off x="6633688" y="2145060"/>
            <a:ext cx="2701878" cy="2292052"/>
          </a:xfrm>
          <a:prstGeom prst="rect">
            <a:avLst/>
          </a:prstGeom>
          <a:noFill/>
          <a:ln w="9525">
            <a:noFill/>
          </a:ln>
        </p:spPr>
        <p:txBody>
          <a:bodyPr lIns="91428" tIns="45714" rIns="91428" bIns="45714" anchor="ctr"/>
          <a:lstStyle/>
          <a:p>
            <a:pPr algn="r">
              <a:lnSpc>
                <a:spcPct val="90000"/>
              </a:lnSpc>
            </a:pPr>
            <a:r>
              <a:rPr lang="zh-CN" altLang="en-US" sz="2200" b="1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创新社区</a:t>
            </a:r>
            <a:endParaRPr lang="en-US" altLang="zh-CN" sz="2200" b="1" dirty="0">
              <a:solidFill>
                <a:schemeClr val="bg1"/>
              </a:solidFill>
              <a:latin typeface="迷你简小标宋" panose="03000509000000000000" pitchFamily="65" charset="-122"/>
              <a:ea typeface="迷你简小标宋" panose="03000509000000000000" pitchFamily="65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Inno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-Community</a:t>
            </a:r>
          </a:p>
          <a:p>
            <a:pPr marL="285750" indent="-2857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大创智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双创学院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Title 13">
            <a:extLst>
              <a:ext uri="{FF2B5EF4-FFF2-40B4-BE49-F238E27FC236}">
                <a16:creationId xmlns:a16="http://schemas.microsoft.com/office/drawing/2014/main" id="{E5FBE955-0498-47A8-B3E7-F0B6DFE9C6BC}"/>
              </a:ext>
            </a:extLst>
          </p:cNvPr>
          <p:cNvSpPr txBox="1"/>
          <p:nvPr/>
        </p:nvSpPr>
        <p:spPr>
          <a:xfrm>
            <a:off x="10072460" y="4653136"/>
            <a:ext cx="2071418" cy="1787293"/>
          </a:xfrm>
          <a:prstGeom prst="rect">
            <a:avLst/>
          </a:prstGeom>
          <a:noFill/>
          <a:ln w="9525">
            <a:noFill/>
          </a:ln>
        </p:spPr>
        <p:txBody>
          <a:bodyPr lIns="91428" tIns="45714" rIns="91428" bIns="45714" anchor="ctr"/>
          <a:lstStyle/>
          <a:p>
            <a:pPr>
              <a:lnSpc>
                <a:spcPct val="90000"/>
              </a:lnSpc>
            </a:pPr>
            <a:r>
              <a:rPr lang="zh-CN" altLang="en-US" sz="2200" b="1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产业基地</a:t>
            </a:r>
            <a:endParaRPr lang="en-US" altLang="zh-CN" sz="1700" b="1" dirty="0">
              <a:solidFill>
                <a:schemeClr val="bg1"/>
              </a:solidFill>
              <a:latin typeface="迷你简小标宋" panose="03000509000000000000" pitchFamily="65" charset="-122"/>
              <a:ea typeface="迷你简小标宋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Industry Base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上海云基地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Title 13">
            <a:extLst>
              <a:ext uri="{FF2B5EF4-FFF2-40B4-BE49-F238E27FC236}">
                <a16:creationId xmlns:a16="http://schemas.microsoft.com/office/drawing/2014/main" id="{80A4531C-8D97-4A40-BD45-24CA236B3827}"/>
              </a:ext>
            </a:extLst>
          </p:cNvPr>
          <p:cNvSpPr txBox="1"/>
          <p:nvPr/>
        </p:nvSpPr>
        <p:spPr>
          <a:xfrm>
            <a:off x="-169490" y="4653136"/>
            <a:ext cx="2252369" cy="1787293"/>
          </a:xfrm>
          <a:prstGeom prst="rect">
            <a:avLst/>
          </a:prstGeom>
          <a:noFill/>
          <a:ln w="9525">
            <a:noFill/>
          </a:ln>
        </p:spPr>
        <p:txBody>
          <a:bodyPr lIns="91428" tIns="45714" rIns="91428" bIns="45714" anchor="ctr"/>
          <a:lstStyle/>
          <a:p>
            <a:pPr algn="r"/>
            <a:r>
              <a:rPr lang="zh-CN" altLang="en-US" sz="2200" b="1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总部基地</a:t>
            </a:r>
            <a:endParaRPr lang="en-US" altLang="zh-CN" sz="2200" b="1" dirty="0">
              <a:solidFill>
                <a:schemeClr val="bg1"/>
              </a:solidFill>
              <a:latin typeface="迷你简小标宋" panose="03000509000000000000" pitchFamily="65" charset="-122"/>
              <a:ea typeface="迷你简小标宋" panose="03000509000000000000" pitchFamily="65" charset="-122"/>
            </a:endParaRPr>
          </a:p>
          <a:p>
            <a:pPr algn="r">
              <a:spcBef>
                <a:spcPts val="600"/>
              </a:spcBef>
            </a:pPr>
            <a:r>
              <a:rPr lang="en-US" altLang="zh-CN" sz="16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Headquaters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Lear Group</a:t>
            </a:r>
          </a:p>
          <a:p>
            <a:pPr marL="285750" indent="-285750" algn="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AECOM</a:t>
            </a:r>
          </a:p>
        </p:txBody>
      </p:sp>
      <p:sp>
        <p:nvSpPr>
          <p:cNvPr id="62" name="Title 13">
            <a:extLst>
              <a:ext uri="{FF2B5EF4-FFF2-40B4-BE49-F238E27FC236}">
                <a16:creationId xmlns:a16="http://schemas.microsoft.com/office/drawing/2014/main" id="{4929BD74-1ADD-462E-9BBB-24C044B0F4A7}"/>
              </a:ext>
            </a:extLst>
          </p:cNvPr>
          <p:cNvSpPr txBox="1"/>
          <p:nvPr/>
        </p:nvSpPr>
        <p:spPr>
          <a:xfrm>
            <a:off x="5185716" y="4952488"/>
            <a:ext cx="1701578" cy="1788880"/>
          </a:xfrm>
          <a:prstGeom prst="rect">
            <a:avLst/>
          </a:prstGeom>
          <a:noFill/>
          <a:ln w="9525">
            <a:noFill/>
          </a:ln>
        </p:spPr>
        <p:txBody>
          <a:bodyPr lIns="91428" tIns="45714" rIns="91428" bIns="45714" anchor="ctr"/>
          <a:lstStyle/>
          <a:p>
            <a:r>
              <a:rPr lang="zh-CN" altLang="en-US" sz="2200" b="1" dirty="0">
                <a:solidFill>
                  <a:schemeClr val="bg1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生态城市</a:t>
            </a:r>
            <a:endParaRPr lang="en-US" altLang="zh-CN" sz="1400" b="1" dirty="0">
              <a:solidFill>
                <a:schemeClr val="bg1"/>
              </a:solidFill>
              <a:latin typeface="迷你简小标宋" panose="03000509000000000000" pitchFamily="65" charset="-122"/>
              <a:ea typeface="迷你简小标宋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Eco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创智源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创智绿轴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朋汇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7422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33" descr="完成图.png">
            <a:extLst>
              <a:ext uri="{FF2B5EF4-FFF2-40B4-BE49-F238E27FC236}">
                <a16:creationId xmlns:a16="http://schemas.microsoft.com/office/drawing/2014/main" id="{AA13D5F9-1DA8-4315-8954-2BC449CB0579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645216" y="574323"/>
            <a:ext cx="1331800" cy="478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Rectangle 6">
            <a:extLst>
              <a:ext uri="{FF2B5EF4-FFF2-40B4-BE49-F238E27FC236}">
                <a16:creationId xmlns:a16="http://schemas.microsoft.com/office/drawing/2014/main" id="{5B87BF7D-4D34-4B83-9CF7-C6627A0C1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42" y="404664"/>
            <a:ext cx="2397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zh-CN" altLang="en-US" sz="32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主营业务</a:t>
            </a: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F21B8E29-F025-412F-A4AB-A6AB347FE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77" y="908720"/>
            <a:ext cx="23984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en-US" altLang="zh-CN" b="1" dirty="0">
                <a:solidFill>
                  <a:srgbClr val="006CB8"/>
                </a:solidFill>
                <a:ea typeface="迷你简小标宋" panose="03000509000000000000" pitchFamily="65" charset="-122"/>
              </a:rPr>
              <a:t>Main Business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ADD9EEF-45B4-4650-AC3F-266D3FFB2B2D}"/>
              </a:ext>
            </a:extLst>
          </p:cNvPr>
          <p:cNvGrpSpPr/>
          <p:nvPr/>
        </p:nvGrpSpPr>
        <p:grpSpPr>
          <a:xfrm>
            <a:off x="2515689" y="476672"/>
            <a:ext cx="6347742" cy="765805"/>
            <a:chOff x="2812708" y="548680"/>
            <a:chExt cx="6347742" cy="765805"/>
          </a:xfrm>
        </p:grpSpPr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9D6F459C-73B3-4B22-B76B-1357EEF4FDA0}"/>
                </a:ext>
              </a:extLst>
            </p:cNvPr>
            <p:cNvSpPr/>
            <p:nvPr/>
          </p:nvSpPr>
          <p:spPr>
            <a:xfrm flipV="1">
              <a:off x="2957469" y="1268759"/>
              <a:ext cx="1486151" cy="45719"/>
            </a:xfrm>
            <a:prstGeom prst="rect">
              <a:avLst/>
            </a:prstGeom>
            <a:solidFill>
              <a:srgbClr val="5B9BD5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1AB3C78F-659D-45DD-B664-36E0036D3D43}"/>
                </a:ext>
              </a:extLst>
            </p:cNvPr>
            <p:cNvSpPr/>
            <p:nvPr/>
          </p:nvSpPr>
          <p:spPr>
            <a:xfrm flipV="1">
              <a:off x="4376001" y="1268766"/>
              <a:ext cx="4784449" cy="45719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B2AF924-2CCB-4A7B-90B1-87B2F17DDFDF}"/>
                </a:ext>
              </a:extLst>
            </p:cNvPr>
            <p:cNvSpPr txBox="1"/>
            <p:nvPr/>
          </p:nvSpPr>
          <p:spPr>
            <a:xfrm>
              <a:off x="2885461" y="54868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园区运营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81DDF45-DEA5-44F7-A7F9-995F2B998C3E}"/>
                </a:ext>
              </a:extLst>
            </p:cNvPr>
            <p:cNvSpPr txBox="1"/>
            <p:nvPr/>
          </p:nvSpPr>
          <p:spPr>
            <a:xfrm>
              <a:off x="2812708" y="836712"/>
              <a:ext cx="2787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dirty="0"/>
                <a:t>Industrial park Operation</a:t>
              </a:r>
              <a:endParaRPr lang="zh-CN" altLang="en-US" dirty="0"/>
            </a:p>
          </p:txBody>
        </p: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4F062DCD-A009-4A23-A000-30D0A665B4EC}"/>
              </a:ext>
            </a:extLst>
          </p:cNvPr>
          <p:cNvSpPr/>
          <p:nvPr/>
        </p:nvSpPr>
        <p:spPr>
          <a:xfrm flipV="1">
            <a:off x="7395585" y="1196752"/>
            <a:ext cx="4820301" cy="45719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71973C64-CCDC-4286-B756-864D40C378EF}"/>
              </a:ext>
            </a:extLst>
          </p:cNvPr>
          <p:cNvGrpSpPr/>
          <p:nvPr/>
        </p:nvGrpSpPr>
        <p:grpSpPr>
          <a:xfrm>
            <a:off x="1126654" y="1865466"/>
            <a:ext cx="7367802" cy="4513201"/>
            <a:chOff x="636505" y="1498852"/>
            <a:chExt cx="7367802" cy="4513201"/>
          </a:xfrm>
        </p:grpSpPr>
        <p:sp>
          <p:nvSpPr>
            <p:cNvPr id="53" name="任意多边形 2">
              <a:extLst>
                <a:ext uri="{FF2B5EF4-FFF2-40B4-BE49-F238E27FC236}">
                  <a16:creationId xmlns:a16="http://schemas.microsoft.com/office/drawing/2014/main" id="{5BCB49E7-3E8E-4922-BAF6-45F7E86F811D}"/>
                </a:ext>
              </a:extLst>
            </p:cNvPr>
            <p:cNvSpPr/>
            <p:nvPr/>
          </p:nvSpPr>
          <p:spPr>
            <a:xfrm>
              <a:off x="982535" y="4335345"/>
              <a:ext cx="3552362" cy="88888"/>
            </a:xfrm>
            <a:custGeom>
              <a:avLst/>
              <a:gdLst>
                <a:gd name="connsiteX0" fmla="*/ 2401824 w 2401824"/>
                <a:gd name="connsiteY0" fmla="*/ 426720 h 426720"/>
                <a:gd name="connsiteX1" fmla="*/ 2133600 w 2401824"/>
                <a:gd name="connsiteY1" fmla="*/ 0 h 426720"/>
                <a:gd name="connsiteX2" fmla="*/ 0 w 2401824"/>
                <a:gd name="connsiteY2" fmla="*/ 0 h 42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1824" h="426720">
                  <a:moveTo>
                    <a:pt x="2401824" y="426720"/>
                  </a:moveTo>
                  <a:lnTo>
                    <a:pt x="2133600" y="0"/>
                  </a:lnTo>
                  <a:lnTo>
                    <a:pt x="0" y="0"/>
                  </a:lnTo>
                </a:path>
              </a:pathLst>
            </a:custGeom>
            <a:noFill/>
            <a:ln cap="rnd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noProof="1"/>
            </a:p>
          </p:txBody>
        </p:sp>
        <p:sp>
          <p:nvSpPr>
            <p:cNvPr id="54" name="任意多边形 41">
              <a:extLst>
                <a:ext uri="{FF2B5EF4-FFF2-40B4-BE49-F238E27FC236}">
                  <a16:creationId xmlns:a16="http://schemas.microsoft.com/office/drawing/2014/main" id="{1F1654AC-671D-4A51-B73C-3BF78F17D275}"/>
                </a:ext>
              </a:extLst>
            </p:cNvPr>
            <p:cNvSpPr/>
            <p:nvPr/>
          </p:nvSpPr>
          <p:spPr>
            <a:xfrm>
              <a:off x="982535" y="2835353"/>
              <a:ext cx="3203158" cy="569839"/>
            </a:xfrm>
            <a:custGeom>
              <a:avLst/>
              <a:gdLst>
                <a:gd name="connsiteX0" fmla="*/ 2401824 w 2401824"/>
                <a:gd name="connsiteY0" fmla="*/ 426720 h 426720"/>
                <a:gd name="connsiteX1" fmla="*/ 2133600 w 2401824"/>
                <a:gd name="connsiteY1" fmla="*/ 0 h 426720"/>
                <a:gd name="connsiteX2" fmla="*/ 0 w 2401824"/>
                <a:gd name="connsiteY2" fmla="*/ 0 h 42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1824" h="426720">
                  <a:moveTo>
                    <a:pt x="2401824" y="426720"/>
                  </a:moveTo>
                  <a:lnTo>
                    <a:pt x="2133600" y="0"/>
                  </a:lnTo>
                  <a:lnTo>
                    <a:pt x="0" y="0"/>
                  </a:lnTo>
                </a:path>
              </a:pathLst>
            </a:custGeom>
            <a:noFill/>
            <a:ln cap="rnd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noProof="1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E5A4C478-FCFD-40CC-A9CE-A336AA06137F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4266644" y="2792496"/>
              <a:ext cx="1403167" cy="74602"/>
            </a:xfrm>
            <a:custGeom>
              <a:avLst/>
              <a:gdLst/>
              <a:ahLst/>
              <a:cxnLst>
                <a:cxn ang="0">
                  <a:pos x="1403351" y="0"/>
                </a:cxn>
                <a:cxn ang="0">
                  <a:pos x="1379155" y="37042"/>
                </a:cxn>
                <a:cxn ang="0">
                  <a:pos x="1403351" y="61736"/>
                </a:cxn>
                <a:cxn ang="0">
                  <a:pos x="140335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74084"/>
                </a:cxn>
                <a:cxn ang="0">
                  <a:pos x="0" y="74084"/>
                </a:cxn>
                <a:cxn ang="0">
                  <a:pos x="36293" y="37042"/>
                </a:cxn>
                <a:cxn ang="0">
                  <a:pos x="0" y="0"/>
                </a:cxn>
                <a:cxn ang="0">
                  <a:pos x="713773" y="0"/>
                </a:cxn>
                <a:cxn ang="0">
                  <a:pos x="677479" y="37042"/>
                </a:cxn>
                <a:cxn ang="0">
                  <a:pos x="713773" y="74084"/>
                </a:cxn>
                <a:cxn ang="0">
                  <a:pos x="750066" y="37042"/>
                </a:cxn>
                <a:cxn ang="0">
                  <a:pos x="713773" y="0"/>
                </a:cxn>
              </a:cxnLst>
              <a:rect l="0" t="0" r="0" b="0"/>
              <a:pathLst>
                <a:path w="116" h="6">
                  <a:moveTo>
                    <a:pt x="116" y="0"/>
                  </a:moveTo>
                  <a:cubicBezTo>
                    <a:pt x="115" y="1"/>
                    <a:pt x="114" y="2"/>
                    <a:pt x="114" y="3"/>
                  </a:cubicBezTo>
                  <a:cubicBezTo>
                    <a:pt x="114" y="4"/>
                    <a:pt x="115" y="5"/>
                    <a:pt x="116" y="5"/>
                  </a:cubicBezTo>
                  <a:cubicBezTo>
                    <a:pt x="116" y="0"/>
                    <a:pt x="116" y="0"/>
                    <a:pt x="116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3" y="4"/>
                    <a:pt x="3" y="3"/>
                  </a:cubicBezTo>
                  <a:cubicBezTo>
                    <a:pt x="3" y="1"/>
                    <a:pt x="2" y="0"/>
                    <a:pt x="0" y="0"/>
                  </a:cubicBezTo>
                  <a:moveTo>
                    <a:pt x="59" y="0"/>
                  </a:moveTo>
                  <a:cubicBezTo>
                    <a:pt x="57" y="0"/>
                    <a:pt x="56" y="1"/>
                    <a:pt x="56" y="3"/>
                  </a:cubicBezTo>
                  <a:cubicBezTo>
                    <a:pt x="56" y="4"/>
                    <a:pt x="57" y="6"/>
                    <a:pt x="59" y="6"/>
                  </a:cubicBezTo>
                  <a:cubicBezTo>
                    <a:pt x="60" y="6"/>
                    <a:pt x="62" y="4"/>
                    <a:pt x="62" y="3"/>
                  </a:cubicBezTo>
                  <a:cubicBezTo>
                    <a:pt x="62" y="1"/>
                    <a:pt x="60" y="0"/>
                    <a:pt x="59" y="0"/>
                  </a:cubicBezTo>
                </a:path>
              </a:pathLst>
            </a:custGeom>
            <a:solidFill>
              <a:srgbClr val="EDEDEE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30">
              <a:extLst>
                <a:ext uri="{FF2B5EF4-FFF2-40B4-BE49-F238E27FC236}">
                  <a16:creationId xmlns:a16="http://schemas.microsoft.com/office/drawing/2014/main" id="{32D3389C-6CCA-4215-9C9B-5FFA6F5464A0}"/>
                </a:ext>
              </a:extLst>
            </p:cNvPr>
            <p:cNvSpPr/>
            <p:nvPr/>
          </p:nvSpPr>
          <p:spPr>
            <a:xfrm>
              <a:off x="4241248" y="3725824"/>
              <a:ext cx="1549198" cy="906344"/>
            </a:xfrm>
            <a:custGeom>
              <a:avLst/>
              <a:gdLst/>
              <a:ahLst/>
              <a:cxnLst>
                <a:cxn ang="0">
                  <a:pos x="1549400" y="0"/>
                </a:cxn>
                <a:cxn ang="0">
                  <a:pos x="242093" y="906145"/>
                </a:cxn>
                <a:cxn ang="0">
                  <a:pos x="0" y="374539"/>
                </a:cxn>
                <a:cxn ang="0">
                  <a:pos x="1549400" y="0"/>
                </a:cxn>
              </a:cxnLst>
              <a:rect l="0" t="0" r="0" b="0"/>
              <a:pathLst>
                <a:path w="128" h="75">
                  <a:moveTo>
                    <a:pt x="128" y="0"/>
                  </a:moveTo>
                  <a:cubicBezTo>
                    <a:pt x="20" y="75"/>
                    <a:pt x="20" y="75"/>
                    <a:pt x="20" y="75"/>
                  </a:cubicBezTo>
                  <a:cubicBezTo>
                    <a:pt x="10" y="60"/>
                    <a:pt x="4" y="48"/>
                    <a:pt x="0" y="31"/>
                  </a:cubicBezTo>
                  <a:lnTo>
                    <a:pt x="128" y="0"/>
                  </a:lnTo>
                  <a:close/>
                </a:path>
              </a:pathLst>
            </a:custGeom>
            <a:solidFill>
              <a:srgbClr val="324154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203DBFC-A228-4CCA-A1D4-1DD3660746C6}"/>
                </a:ext>
              </a:extLst>
            </p:cNvPr>
            <p:cNvSpPr txBox="1"/>
            <p:nvPr/>
          </p:nvSpPr>
          <p:spPr>
            <a:xfrm>
              <a:off x="793645" y="2863924"/>
              <a:ext cx="2988987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600" b="1" dirty="0">
                  <a:latin typeface="Calibri" panose="020F0502020204030204" charset="0"/>
                  <a:ea typeface="微软雅黑" panose="020B0503020204020204" pitchFamily="34" charset="-122"/>
                  <a:sym typeface="Bebas Neue" charset="0"/>
                </a:rPr>
                <a:t>云计算大数据 </a:t>
              </a:r>
              <a:endParaRPr lang="en-US" altLang="zh-CN" sz="1600" b="1" dirty="0">
                <a:latin typeface="Calibri" panose="020F0502020204030204" charset="0"/>
                <a:ea typeface="微软雅黑" panose="020B0503020204020204" pitchFamily="34" charset="-122"/>
                <a:sym typeface="Bebas Neue" charset="0"/>
              </a:endParaRPr>
            </a:p>
            <a:p>
              <a:pPr algn="ctr"/>
              <a:r>
                <a:rPr lang="en-US" altLang="zh-CN" sz="1600" b="1" dirty="0">
                  <a:latin typeface="Calibri" panose="020F0502020204030204" charset="0"/>
                  <a:ea typeface="微软雅黑" panose="020B0503020204020204" pitchFamily="34" charset="-122"/>
                  <a:sym typeface="Bebas Neue" charset="0"/>
                </a:rPr>
                <a:t>Cloud computing &amp; </a:t>
              </a:r>
              <a:r>
                <a:rPr lang="en-US" altLang="zh-CN" sz="1600" b="1" dirty="0" err="1">
                  <a:latin typeface="Calibri" panose="020F0502020204030204" charset="0"/>
                  <a:ea typeface="微软雅黑" panose="020B0503020204020204" pitchFamily="34" charset="-122"/>
                  <a:sym typeface="Bebas Neue" charset="0"/>
                </a:rPr>
                <a:t>BigData</a:t>
              </a:r>
              <a:endParaRPr lang="en-US" altLang="zh-CN" sz="1600" b="1" dirty="0">
                <a:latin typeface="Calibri" panose="020F0502020204030204" charset="0"/>
                <a:ea typeface="微软雅黑" panose="020B0503020204020204" pitchFamily="34" charset="-122"/>
                <a:sym typeface="Bebas Neue" charset="0"/>
              </a:endParaRPr>
            </a:p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Bebas Neue" charset="0"/>
                </a:rPr>
                <a:t>10%</a:t>
              </a:r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2E0488A0-0D79-4AEF-90EC-628F51720200}"/>
                </a:ext>
              </a:extLst>
            </p:cNvPr>
            <p:cNvSpPr/>
            <p:nvPr/>
          </p:nvSpPr>
          <p:spPr>
            <a:xfrm rot="-2160000">
              <a:off x="4765055" y="2754401"/>
              <a:ext cx="1299994" cy="1204755"/>
            </a:xfrm>
            <a:custGeom>
              <a:avLst/>
              <a:gdLst/>
              <a:ahLst/>
              <a:cxnLst>
                <a:cxn ang="0">
                  <a:pos x="745298" y="1205230"/>
                </a:cxn>
                <a:cxn ang="0">
                  <a:pos x="0" y="151769"/>
                </a:cxn>
                <a:cxn ang="0">
                  <a:pos x="1301115" y="401743"/>
                </a:cxn>
                <a:cxn ang="0">
                  <a:pos x="745298" y="1205230"/>
                </a:cxn>
              </a:cxnLst>
              <a:rect l="0" t="0" r="0" b="0"/>
              <a:pathLst>
                <a:path w="103" h="135">
                  <a:moveTo>
                    <a:pt x="59" y="13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33" y="0"/>
                    <a:pt x="70" y="8"/>
                    <a:pt x="103" y="45"/>
                  </a:cubicBezTo>
                  <a:lnTo>
                    <a:pt x="59" y="135"/>
                  </a:lnTo>
                  <a:close/>
                </a:path>
              </a:pathLst>
            </a:custGeom>
            <a:solidFill>
              <a:srgbClr val="2D72B0"/>
            </a:solidFill>
            <a:ln w="9525" cap="flat" cmpd="sng">
              <a:solidFill>
                <a:srgbClr val="2D72B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id="{D58E98A5-F8E5-4945-BEFE-3FA599879CA8}"/>
                </a:ext>
              </a:extLst>
            </p:cNvPr>
            <p:cNvSpPr/>
            <p:nvPr/>
          </p:nvSpPr>
          <p:spPr>
            <a:xfrm>
              <a:off x="4120613" y="3217891"/>
              <a:ext cx="1620627" cy="895233"/>
            </a:xfrm>
            <a:custGeom>
              <a:avLst/>
              <a:gdLst/>
              <a:ahLst/>
              <a:cxnLst>
                <a:cxn ang="0">
                  <a:pos x="1621155" y="520270"/>
                </a:cxn>
                <a:cxn ang="0">
                  <a:pos x="72589" y="895350"/>
                </a:cxn>
                <a:cxn ang="0">
                  <a:pos x="120981" y="0"/>
                </a:cxn>
                <a:cxn ang="0">
                  <a:pos x="1621155" y="520270"/>
                </a:cxn>
              </a:cxnLst>
              <a:rect l="0" t="0" r="0" b="0"/>
              <a:pathLst>
                <a:path w="134" h="74">
                  <a:moveTo>
                    <a:pt x="134" y="43"/>
                  </a:moveTo>
                  <a:cubicBezTo>
                    <a:pt x="6" y="74"/>
                    <a:pt x="6" y="74"/>
                    <a:pt x="6" y="74"/>
                  </a:cubicBezTo>
                  <a:cubicBezTo>
                    <a:pt x="0" y="48"/>
                    <a:pt x="1" y="24"/>
                    <a:pt x="10" y="0"/>
                  </a:cubicBezTo>
                  <a:lnTo>
                    <a:pt x="134" y="43"/>
                  </a:lnTo>
                  <a:close/>
                </a:path>
              </a:pathLst>
            </a:custGeom>
            <a:solidFill>
              <a:srgbClr val="C0C2C6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CD836556-B919-48C4-9B97-F62BA1B836B8}"/>
                </a:ext>
              </a:extLst>
            </p:cNvPr>
            <p:cNvGrpSpPr/>
            <p:nvPr/>
          </p:nvGrpSpPr>
          <p:grpSpPr>
            <a:xfrm>
              <a:off x="5741241" y="1498852"/>
              <a:ext cx="2261892" cy="2261893"/>
              <a:chOff x="4397376" y="987425"/>
              <a:chExt cx="1697038" cy="1697038"/>
            </a:xfrm>
          </p:grpSpPr>
          <p:sp>
            <p:nvSpPr>
              <p:cNvPr id="73" name="Freeform 31">
                <a:extLst>
                  <a:ext uri="{FF2B5EF4-FFF2-40B4-BE49-F238E27FC236}">
                    <a16:creationId xmlns:a16="http://schemas.microsoft.com/office/drawing/2014/main" id="{F6223EC0-32EF-4D30-8E21-6DB1AAF40760}"/>
                  </a:ext>
                </a:extLst>
              </p:cNvPr>
              <p:cNvSpPr/>
              <p:nvPr/>
            </p:nvSpPr>
            <p:spPr>
              <a:xfrm>
                <a:off x="4397376" y="987425"/>
                <a:ext cx="1697038" cy="1697038"/>
              </a:xfrm>
              <a:custGeom>
                <a:avLst/>
                <a:gdLst/>
                <a:ahLst/>
                <a:cxnLst>
                  <a:cxn ang="0">
                    <a:pos x="0" y="1697038"/>
                  </a:cxn>
                  <a:cxn ang="0">
                    <a:pos x="145201" y="0"/>
                  </a:cxn>
                  <a:cxn ang="0">
                    <a:pos x="1697038" y="1697038"/>
                  </a:cxn>
                  <a:cxn ang="0">
                    <a:pos x="0" y="1697038"/>
                  </a:cxn>
                </a:cxnLst>
                <a:rect l="0" t="0" r="0" b="0"/>
                <a:pathLst>
                  <a:path w="187" h="187">
                    <a:moveTo>
                      <a:pt x="0" y="187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13" y="9"/>
                      <a:pt x="187" y="90"/>
                      <a:pt x="187" y="187"/>
                    </a:cubicBezTo>
                    <a:lnTo>
                      <a:pt x="0" y="187"/>
                    </a:lnTo>
                    <a:close/>
                  </a:path>
                </a:pathLst>
              </a:custGeom>
              <a:solidFill>
                <a:srgbClr val="9DC3E6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" name="TextBox 57">
                <a:extLst>
                  <a:ext uri="{FF2B5EF4-FFF2-40B4-BE49-F238E27FC236}">
                    <a16:creationId xmlns:a16="http://schemas.microsoft.com/office/drawing/2014/main" id="{E8935E25-BDA7-4622-875E-2FE605701ECC}"/>
                  </a:ext>
                </a:extLst>
              </p:cNvPr>
              <p:cNvSpPr txBox="1"/>
              <p:nvPr/>
            </p:nvSpPr>
            <p:spPr>
              <a:xfrm>
                <a:off x="4573858" y="1859733"/>
                <a:ext cx="1118744" cy="6234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pPr algn="dist"/>
                <a:r>
                  <a:rPr lang="zh-CN" altLang="en-US" sz="1600" b="1" dirty="0">
                    <a:latin typeface="Calibri" panose="020F0502020204030204" charset="0"/>
                    <a:ea typeface="微软雅黑" panose="020B0503020204020204" pitchFamily="34" charset="-122"/>
                  </a:rPr>
                  <a:t>现代大设计</a:t>
                </a:r>
                <a:endParaRPr lang="en-US" altLang="zh-CN" sz="1600" b="1" dirty="0">
                  <a:latin typeface="Calibri" panose="020F0502020204030204" charset="0"/>
                  <a:ea typeface="微软雅黑" panose="020B0503020204020204" pitchFamily="34" charset="-122"/>
                </a:endParaRPr>
              </a:p>
              <a:p>
                <a:pPr algn="dist"/>
                <a:r>
                  <a:rPr lang="en-US" altLang="zh-CN" sz="1600" b="1" dirty="0">
                    <a:latin typeface="Calibri" panose="020F0502020204030204" charset="0"/>
                    <a:ea typeface="微软雅黑" panose="020B0503020204020204" pitchFamily="34" charset="-122"/>
                  </a:rPr>
                  <a:t>Modern Design</a:t>
                </a:r>
              </a:p>
              <a:p>
                <a:pPr algn="dist"/>
                <a:r>
                  <a:rPr lang="en-US" altLang="zh-CN" sz="1600" b="1" dirty="0">
                    <a:latin typeface="Calibri" panose="020F0502020204030204" charset="0"/>
                    <a:ea typeface="微软雅黑" panose="020B0503020204020204" pitchFamily="34" charset="-122"/>
                  </a:rPr>
                  <a:t>23%</a:t>
                </a:r>
              </a:p>
            </p:txBody>
          </p:sp>
        </p:grp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DC563C66-B4A9-47DC-8E5A-DE3D9530E0CE}"/>
                </a:ext>
              </a:extLst>
            </p:cNvPr>
            <p:cNvGrpSpPr/>
            <p:nvPr/>
          </p:nvGrpSpPr>
          <p:grpSpPr>
            <a:xfrm>
              <a:off x="3854063" y="3736936"/>
              <a:ext cx="4150244" cy="2275117"/>
              <a:chOff x="2981326" y="2684463"/>
              <a:chExt cx="3113088" cy="1706563"/>
            </a:xfrm>
            <a:solidFill>
              <a:srgbClr val="2D557A"/>
            </a:solidFill>
          </p:grpSpPr>
          <p:sp>
            <p:nvSpPr>
              <p:cNvPr id="71" name="Freeform 32">
                <a:extLst>
                  <a:ext uri="{FF2B5EF4-FFF2-40B4-BE49-F238E27FC236}">
                    <a16:creationId xmlns:a16="http://schemas.microsoft.com/office/drawing/2014/main" id="{E0AAA166-CFBA-4B44-9088-0DA51F23D750}"/>
                  </a:ext>
                </a:extLst>
              </p:cNvPr>
              <p:cNvSpPr/>
              <p:nvPr/>
            </p:nvSpPr>
            <p:spPr bwMode="auto">
              <a:xfrm>
                <a:off x="2981326" y="2684463"/>
                <a:ext cx="3113088" cy="1706563"/>
              </a:xfrm>
              <a:custGeom>
                <a:avLst/>
                <a:gdLst>
                  <a:gd name="T0" fmla="*/ 156 w 343"/>
                  <a:gd name="T1" fmla="*/ 0 h 188"/>
                  <a:gd name="T2" fmla="*/ 343 w 343"/>
                  <a:gd name="T3" fmla="*/ 0 h 188"/>
                  <a:gd name="T4" fmla="*/ 156 w 343"/>
                  <a:gd name="T5" fmla="*/ 188 h 188"/>
                  <a:gd name="T6" fmla="*/ 0 w 343"/>
                  <a:gd name="T7" fmla="*/ 105 h 188"/>
                  <a:gd name="T8" fmla="*/ 156 w 343"/>
                  <a:gd name="T9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3" h="188">
                    <a:moveTo>
                      <a:pt x="156" y="0"/>
                    </a:moveTo>
                    <a:cubicBezTo>
                      <a:pt x="343" y="0"/>
                      <a:pt x="343" y="0"/>
                      <a:pt x="343" y="0"/>
                    </a:cubicBezTo>
                    <a:cubicBezTo>
                      <a:pt x="343" y="104"/>
                      <a:pt x="259" y="188"/>
                      <a:pt x="156" y="188"/>
                    </a:cubicBezTo>
                    <a:cubicBezTo>
                      <a:pt x="90" y="188"/>
                      <a:pt x="37" y="159"/>
                      <a:pt x="0" y="105"/>
                    </a:cubicBezTo>
                    <a:lnTo>
                      <a:pt x="15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04" tIns="60952" rIns="121904" bIns="60952" numCol="1" anchor="t" anchorCtr="0" compatLnSpc="1"/>
              <a:lstStyle/>
              <a:p>
                <a:pPr fontAlgn="base"/>
                <a:endParaRPr lang="zh-CN" altLang="en-US" sz="100" noProof="1"/>
              </a:p>
            </p:txBody>
          </p:sp>
          <p:sp>
            <p:nvSpPr>
              <p:cNvPr id="72" name="TextBox 60">
                <a:extLst>
                  <a:ext uri="{FF2B5EF4-FFF2-40B4-BE49-F238E27FC236}">
                    <a16:creationId xmlns:a16="http://schemas.microsoft.com/office/drawing/2014/main" id="{4D868985-4E48-4EAE-901C-F2905EAE509F}"/>
                  </a:ext>
                </a:extLst>
              </p:cNvPr>
              <p:cNvSpPr txBox="1"/>
              <p:nvPr/>
            </p:nvSpPr>
            <p:spPr>
              <a:xfrm>
                <a:off x="3688055" y="3383360"/>
                <a:ext cx="1213374" cy="623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none" rtlCol="0">
                <a:spAutoFit/>
              </a:bodyPr>
              <a:lstStyle/>
              <a:p>
                <a:pPr fontAlgn="base"/>
                <a:r>
                  <a:rPr lang="zh-CN" altLang="en-US" sz="1600" b="1" noProof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软件信息</a:t>
                </a:r>
                <a:endParaRPr lang="en-US" altLang="zh-CN" sz="1600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fontAlgn="base"/>
                <a:r>
                  <a:rPr lang="en-US" altLang="zh-CN" sz="1600" b="1" noProof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IT &amp; Software</a:t>
                </a:r>
              </a:p>
              <a:p>
                <a:pPr fontAlgn="base"/>
                <a:r>
                  <a:rPr lang="en-US" altLang="zh-CN" sz="1600" b="1" noProof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38%</a:t>
                </a:r>
              </a:p>
            </p:txBody>
          </p:sp>
        </p:grpSp>
        <p:sp>
          <p:nvSpPr>
            <p:cNvPr id="68" name="TextBox 62">
              <a:extLst>
                <a:ext uri="{FF2B5EF4-FFF2-40B4-BE49-F238E27FC236}">
                  <a16:creationId xmlns:a16="http://schemas.microsoft.com/office/drawing/2014/main" id="{353823B7-758D-4D44-97A0-65BDDDE78A01}"/>
                </a:ext>
              </a:extLst>
            </p:cNvPr>
            <p:cNvSpPr txBox="1"/>
            <p:nvPr/>
          </p:nvSpPr>
          <p:spPr>
            <a:xfrm>
              <a:off x="636505" y="4384551"/>
              <a:ext cx="3084110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600" b="1" dirty="0">
                  <a:latin typeface="Calibri" panose="020F0502020204030204" charset="0"/>
                  <a:ea typeface="微软雅黑" panose="020B0503020204020204" pitchFamily="34" charset="-122"/>
                  <a:sym typeface="Bebas Neue" charset="0"/>
                </a:rPr>
                <a:t>专业服务</a:t>
              </a:r>
              <a:endParaRPr lang="en-US" altLang="zh-CN" sz="1600" b="1" dirty="0">
                <a:latin typeface="Calibri" panose="020F0502020204030204" charset="0"/>
                <a:ea typeface="微软雅黑" panose="020B0503020204020204" pitchFamily="34" charset="-122"/>
                <a:sym typeface="Bebas Neue" charset="0"/>
              </a:endParaRPr>
            </a:p>
            <a:p>
              <a:pPr algn="ctr"/>
              <a:r>
                <a:rPr lang="en-US" altLang="zh-CN" sz="1600" b="1" dirty="0">
                  <a:latin typeface="Calibri" panose="020F0502020204030204" charset="0"/>
                  <a:ea typeface="微软雅黑" panose="020B0503020204020204" pitchFamily="34" charset="-122"/>
                  <a:sym typeface="Bebas Neue" charset="0"/>
                </a:rPr>
                <a:t>Professional Services</a:t>
              </a:r>
            </a:p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Bebas Neue" charset="0"/>
                </a:rPr>
                <a:t>7%</a:t>
              </a:r>
            </a:p>
          </p:txBody>
        </p:sp>
        <p:sp>
          <p:nvSpPr>
            <p:cNvPr id="69" name="任意多边形 1">
              <a:extLst>
                <a:ext uri="{FF2B5EF4-FFF2-40B4-BE49-F238E27FC236}">
                  <a16:creationId xmlns:a16="http://schemas.microsoft.com/office/drawing/2014/main" id="{E5D315C0-4B5F-46C1-89DB-C8F51B8271D4}"/>
                </a:ext>
              </a:extLst>
            </p:cNvPr>
            <p:cNvSpPr/>
            <p:nvPr/>
          </p:nvSpPr>
          <p:spPr>
            <a:xfrm>
              <a:off x="3960298" y="2044881"/>
              <a:ext cx="1274597" cy="853964"/>
            </a:xfrm>
            <a:custGeom>
              <a:avLst/>
              <a:gdLst>
                <a:gd name="connsiteX0" fmla="*/ 2401824 w 2401824"/>
                <a:gd name="connsiteY0" fmla="*/ 426720 h 426720"/>
                <a:gd name="connsiteX1" fmla="*/ 2133600 w 2401824"/>
                <a:gd name="connsiteY1" fmla="*/ 0 h 426720"/>
                <a:gd name="connsiteX2" fmla="*/ 0 w 2401824"/>
                <a:gd name="connsiteY2" fmla="*/ 0 h 42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1824" h="426720">
                  <a:moveTo>
                    <a:pt x="2401824" y="426720"/>
                  </a:moveTo>
                  <a:lnTo>
                    <a:pt x="2133600" y="0"/>
                  </a:lnTo>
                  <a:lnTo>
                    <a:pt x="0" y="0"/>
                  </a:lnTo>
                </a:path>
              </a:pathLst>
            </a:custGeom>
            <a:noFill/>
            <a:ln cap="rnd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00" noProof="1"/>
            </a:p>
          </p:txBody>
        </p:sp>
        <p:sp>
          <p:nvSpPr>
            <p:cNvPr id="70" name="TextBox 62">
              <a:extLst>
                <a:ext uri="{FF2B5EF4-FFF2-40B4-BE49-F238E27FC236}">
                  <a16:creationId xmlns:a16="http://schemas.microsoft.com/office/drawing/2014/main" id="{ACC4F522-D183-46BA-B269-3EB5FDC55D97}"/>
                </a:ext>
              </a:extLst>
            </p:cNvPr>
            <p:cNvSpPr txBox="1"/>
            <p:nvPr/>
          </p:nvSpPr>
          <p:spPr>
            <a:xfrm>
              <a:off x="3817460" y="2044880"/>
              <a:ext cx="1355549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600" b="1" dirty="0">
                  <a:ea typeface="微软雅黑" panose="020B0503020204020204" pitchFamily="34" charset="-122"/>
                  <a:sym typeface="Bebas Neue" charset="0"/>
                </a:rPr>
                <a:t>其他</a:t>
              </a:r>
              <a:endParaRPr lang="en-US" altLang="zh-CN" sz="1600" b="1" dirty="0">
                <a:ea typeface="微软雅黑" panose="020B0503020204020204" pitchFamily="34" charset="-122"/>
                <a:sym typeface="Bebas Neue" charset="0"/>
              </a:endParaRPr>
            </a:p>
            <a:p>
              <a:pPr algn="ctr"/>
              <a:r>
                <a:rPr lang="en-US" altLang="zh-CN" sz="1600" b="1" dirty="0">
                  <a:ea typeface="微软雅黑" panose="020B0503020204020204" pitchFamily="34" charset="-122"/>
                  <a:sym typeface="Bebas Neue" charset="0"/>
                </a:rPr>
                <a:t>Others</a:t>
              </a:r>
              <a:endParaRPr lang="en-US" altLang="zh-CN" sz="1600" b="1" dirty="0">
                <a:latin typeface="Calibri" panose="020F0502020204030204" charset="0"/>
                <a:ea typeface="微软雅黑" panose="020B0503020204020204" pitchFamily="34" charset="-122"/>
                <a:sym typeface="Bebas Neue" charset="0"/>
              </a:endParaRPr>
            </a:p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Bebas Neue" charset="0"/>
                </a:rPr>
                <a:t>22%</a:t>
              </a:r>
            </a:p>
          </p:txBody>
        </p:sp>
      </p:grpSp>
      <p:sp>
        <p:nvSpPr>
          <p:cNvPr id="75" name="Rectangle 48">
            <a:extLst>
              <a:ext uri="{FF2B5EF4-FFF2-40B4-BE49-F238E27FC236}">
                <a16:creationId xmlns:a16="http://schemas.microsoft.com/office/drawing/2014/main" id="{C9CD06F4-BD1B-4175-989F-FC0CC31F0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5509" y="3735206"/>
            <a:ext cx="3191507" cy="71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7474" tIns="33737" rIns="67474" bIns="33737">
            <a:spAutoFit/>
          </a:bodyPr>
          <a:lstStyle>
            <a:lvl1pPr defTabSz="1089025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338138" defTabSz="1089025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674688" defTabSz="1089025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012825" defTabSz="1089025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1349375" defTabSz="1089025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1806575" defTabSz="1089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263775" defTabSz="1089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2720975" defTabSz="1089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178175" defTabSz="1089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园区企业产业分布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Industrial Distribution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186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33" descr="完成图.png">
            <a:extLst>
              <a:ext uri="{FF2B5EF4-FFF2-40B4-BE49-F238E27FC236}">
                <a16:creationId xmlns:a16="http://schemas.microsoft.com/office/drawing/2014/main" id="{AA13D5F9-1DA8-4315-8954-2BC449CB0579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645216" y="574323"/>
            <a:ext cx="1331800" cy="478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Rectangle 6">
            <a:extLst>
              <a:ext uri="{FF2B5EF4-FFF2-40B4-BE49-F238E27FC236}">
                <a16:creationId xmlns:a16="http://schemas.microsoft.com/office/drawing/2014/main" id="{5B87BF7D-4D34-4B83-9CF7-C6627A0C1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42" y="404664"/>
            <a:ext cx="2397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zh-CN" altLang="en-US" sz="32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主营业务</a:t>
            </a: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F21B8E29-F025-412F-A4AB-A6AB347FE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77" y="908720"/>
            <a:ext cx="23984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en-US" altLang="zh-CN" b="1" dirty="0">
                <a:solidFill>
                  <a:srgbClr val="006CB8"/>
                </a:solidFill>
                <a:ea typeface="迷你简小标宋" panose="03000509000000000000" pitchFamily="65" charset="-122"/>
              </a:rPr>
              <a:t>Main Business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ADD9EEF-45B4-4650-AC3F-266D3FFB2B2D}"/>
              </a:ext>
            </a:extLst>
          </p:cNvPr>
          <p:cNvGrpSpPr/>
          <p:nvPr/>
        </p:nvGrpSpPr>
        <p:grpSpPr>
          <a:xfrm>
            <a:off x="2515689" y="476672"/>
            <a:ext cx="6347742" cy="765805"/>
            <a:chOff x="2812708" y="548680"/>
            <a:chExt cx="6347742" cy="765805"/>
          </a:xfrm>
        </p:grpSpPr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9D6F459C-73B3-4B22-B76B-1357EEF4FDA0}"/>
                </a:ext>
              </a:extLst>
            </p:cNvPr>
            <p:cNvSpPr/>
            <p:nvPr/>
          </p:nvSpPr>
          <p:spPr>
            <a:xfrm flipV="1">
              <a:off x="2957469" y="1268759"/>
              <a:ext cx="1486151" cy="45719"/>
            </a:xfrm>
            <a:prstGeom prst="rect">
              <a:avLst/>
            </a:prstGeom>
            <a:solidFill>
              <a:srgbClr val="5B9BD5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1AB3C78F-659D-45DD-B664-36E0036D3D43}"/>
                </a:ext>
              </a:extLst>
            </p:cNvPr>
            <p:cNvSpPr/>
            <p:nvPr/>
          </p:nvSpPr>
          <p:spPr>
            <a:xfrm flipV="1">
              <a:off x="4376001" y="1268766"/>
              <a:ext cx="4784449" cy="45719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B2AF924-2CCB-4A7B-90B1-87B2F17DDFDF}"/>
                </a:ext>
              </a:extLst>
            </p:cNvPr>
            <p:cNvSpPr txBox="1"/>
            <p:nvPr/>
          </p:nvSpPr>
          <p:spPr>
            <a:xfrm>
              <a:off x="2885461" y="54868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园区运营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81DDF45-DEA5-44F7-A7F9-995F2B998C3E}"/>
                </a:ext>
              </a:extLst>
            </p:cNvPr>
            <p:cNvSpPr txBox="1"/>
            <p:nvPr/>
          </p:nvSpPr>
          <p:spPr>
            <a:xfrm>
              <a:off x="2812708" y="836712"/>
              <a:ext cx="27874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dirty="0"/>
                <a:t>Industrial park Operation</a:t>
              </a:r>
              <a:endParaRPr lang="zh-CN" altLang="en-US" dirty="0"/>
            </a:p>
          </p:txBody>
        </p: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4F062DCD-A009-4A23-A000-30D0A665B4EC}"/>
              </a:ext>
            </a:extLst>
          </p:cNvPr>
          <p:cNvSpPr/>
          <p:nvPr/>
        </p:nvSpPr>
        <p:spPr>
          <a:xfrm flipV="1">
            <a:off x="7395585" y="1196752"/>
            <a:ext cx="4820301" cy="45719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EBD2DC6-5FDA-43A4-89EB-09353A55BC69}"/>
              </a:ext>
            </a:extLst>
          </p:cNvPr>
          <p:cNvSpPr txBox="1"/>
          <p:nvPr/>
        </p:nvSpPr>
        <p:spPr>
          <a:xfrm>
            <a:off x="6121658" y="1305029"/>
            <a:ext cx="5518164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dirty="0">
                <a:latin typeface="迷你简小标宋" panose="03000509000000000000" pitchFamily="65" charset="-122"/>
                <a:ea typeface="迷你简小标宋" panose="03000509000000000000" pitchFamily="65" charset="-122"/>
                <a:sym typeface="Segoe UI" panose="020B0502040204020203" charset="0"/>
              </a:rPr>
              <a:t>企业资源 ≥ </a:t>
            </a:r>
            <a:r>
              <a:rPr lang="en-US" altLang="zh-CN" dirty="0">
                <a:latin typeface="迷你简小标宋" panose="03000509000000000000" pitchFamily="65" charset="-122"/>
                <a:ea typeface="迷你简小标宋" panose="03000509000000000000" pitchFamily="65" charset="-122"/>
                <a:sym typeface="Segoe UI" panose="020B0502040204020203" charset="0"/>
              </a:rPr>
              <a:t>6000 </a:t>
            </a:r>
            <a:r>
              <a:rPr lang="zh-CN" altLang="en-US" dirty="0">
                <a:latin typeface="迷你简小标宋" panose="03000509000000000000" pitchFamily="65" charset="-122"/>
                <a:ea typeface="迷你简小标宋" panose="03000509000000000000" pitchFamily="65" charset="-122"/>
                <a:sym typeface="Segoe UI" panose="020B0502040204020203" charset="0"/>
              </a:rPr>
              <a:t>家  </a:t>
            </a:r>
            <a:r>
              <a:rPr lang="en-US" altLang="zh-CN" dirty="0">
                <a:solidFill>
                  <a:srgbClr val="006CB8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  <a:sym typeface="Segoe UI" panose="020B0502040204020203" charset="0"/>
              </a:rPr>
              <a:t>Over 6000 Business Partners</a:t>
            </a:r>
            <a:endParaRPr lang="zh-CN" altLang="en-US" dirty="0">
              <a:solidFill>
                <a:srgbClr val="006CB8"/>
              </a:solidFill>
              <a:latin typeface="迷你简小标宋" panose="03000509000000000000" pitchFamily="65" charset="-122"/>
              <a:ea typeface="迷你简小标宋" panose="03000509000000000000" pitchFamily="65" charset="-122"/>
              <a:sym typeface="Segoe UI" panose="020B0502040204020203" charset="0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48FCB385-7158-478F-8F1C-4943D76546A6}"/>
              </a:ext>
            </a:extLst>
          </p:cNvPr>
          <p:cNvSpPr/>
          <p:nvPr/>
        </p:nvSpPr>
        <p:spPr>
          <a:xfrm>
            <a:off x="695235" y="1958701"/>
            <a:ext cx="1903165" cy="790472"/>
          </a:xfrm>
          <a:prstGeom prst="roundRect">
            <a:avLst>
              <a:gd name="adj" fmla="val 8534"/>
            </a:avLst>
          </a:prstGeom>
          <a:solidFill>
            <a:srgbClr val="2E75B6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跨国企业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eaLnBrk="1" hangingPunct="1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Enterprises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1C11E18D-87BF-447B-9073-3DAAC9DEBD61}"/>
              </a:ext>
            </a:extLst>
          </p:cNvPr>
          <p:cNvSpPr/>
          <p:nvPr/>
        </p:nvSpPr>
        <p:spPr>
          <a:xfrm>
            <a:off x="2919033" y="1958701"/>
            <a:ext cx="1903164" cy="790472"/>
          </a:xfrm>
          <a:prstGeom prst="roundRect">
            <a:avLst>
              <a:gd name="adj" fmla="val 853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Segoe UI" panose="020B0502040204020203"/>
              <a:ea typeface="思源黑体 CN Light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5C472D42-C3E4-45D4-8955-8C5BC2B61651}"/>
              </a:ext>
            </a:extLst>
          </p:cNvPr>
          <p:cNvSpPr/>
          <p:nvPr/>
        </p:nvSpPr>
        <p:spPr>
          <a:xfrm>
            <a:off x="5144418" y="1958701"/>
            <a:ext cx="1901577" cy="790472"/>
          </a:xfrm>
          <a:prstGeom prst="roundRect">
            <a:avLst>
              <a:gd name="adj" fmla="val 853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Segoe UI" panose="020B0502040204020203"/>
              <a:ea typeface="思源黑体 CN Light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6CA9592C-566A-4354-85F7-5BAE25669965}"/>
              </a:ext>
            </a:extLst>
          </p:cNvPr>
          <p:cNvSpPr/>
          <p:nvPr/>
        </p:nvSpPr>
        <p:spPr>
          <a:xfrm>
            <a:off x="7368216" y="1958701"/>
            <a:ext cx="1903165" cy="790472"/>
          </a:xfrm>
          <a:prstGeom prst="roundRect">
            <a:avLst>
              <a:gd name="adj" fmla="val 853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Segoe UI" panose="020B0502040204020203"/>
              <a:ea typeface="思源黑体 CN Light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5E3195AE-2E73-4E75-8A00-0E101F866D1B}"/>
              </a:ext>
            </a:extLst>
          </p:cNvPr>
          <p:cNvSpPr/>
          <p:nvPr/>
        </p:nvSpPr>
        <p:spPr>
          <a:xfrm>
            <a:off x="9592014" y="1958701"/>
            <a:ext cx="1903164" cy="790472"/>
          </a:xfrm>
          <a:prstGeom prst="roundRect">
            <a:avLst>
              <a:gd name="adj" fmla="val 853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Segoe UI" panose="020B0502040204020203"/>
              <a:ea typeface="思源黑体 CN Light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554889C2-89D6-4294-ADC3-6864528C3840}"/>
              </a:ext>
            </a:extLst>
          </p:cNvPr>
          <p:cNvSpPr/>
          <p:nvPr/>
        </p:nvSpPr>
        <p:spPr>
          <a:xfrm>
            <a:off x="695235" y="3209488"/>
            <a:ext cx="1903165" cy="790472"/>
          </a:xfrm>
          <a:prstGeom prst="roundRect">
            <a:avLst>
              <a:gd name="adj" fmla="val 853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Segoe UI" panose="020B0502040204020203"/>
              <a:ea typeface="思源黑体 CN Light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3E9E7BBF-A77A-49E3-88D6-5CB86FAF8A00}"/>
              </a:ext>
            </a:extLst>
          </p:cNvPr>
          <p:cNvSpPr/>
          <p:nvPr/>
        </p:nvSpPr>
        <p:spPr>
          <a:xfrm>
            <a:off x="2919033" y="3209488"/>
            <a:ext cx="1903164" cy="790472"/>
          </a:xfrm>
          <a:prstGeom prst="roundRect">
            <a:avLst>
              <a:gd name="adj" fmla="val 853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Segoe UI" panose="020B0502040204020203"/>
              <a:ea typeface="思源黑体 CN Light"/>
            </a:endParaRP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79B002E7-DC27-4C70-B8EE-7FAD11339B34}"/>
              </a:ext>
            </a:extLst>
          </p:cNvPr>
          <p:cNvSpPr/>
          <p:nvPr/>
        </p:nvSpPr>
        <p:spPr>
          <a:xfrm>
            <a:off x="5144418" y="3209488"/>
            <a:ext cx="1901577" cy="790472"/>
          </a:xfrm>
          <a:prstGeom prst="roundRect">
            <a:avLst>
              <a:gd name="adj" fmla="val 853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Segoe UI" panose="020B0502040204020203"/>
              <a:ea typeface="思源黑体 CN Light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CCEC2508-9EF5-4118-A7B6-83ECB254BAF3}"/>
              </a:ext>
            </a:extLst>
          </p:cNvPr>
          <p:cNvSpPr/>
          <p:nvPr/>
        </p:nvSpPr>
        <p:spPr>
          <a:xfrm>
            <a:off x="7368216" y="3209488"/>
            <a:ext cx="1903165" cy="790472"/>
          </a:xfrm>
          <a:prstGeom prst="roundRect">
            <a:avLst>
              <a:gd name="adj" fmla="val 853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Segoe UI" panose="020B0502040204020203"/>
              <a:ea typeface="思源黑体 CN Light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0EAB7D84-9D35-4556-8707-9721322F0CBA}"/>
              </a:ext>
            </a:extLst>
          </p:cNvPr>
          <p:cNvSpPr/>
          <p:nvPr/>
        </p:nvSpPr>
        <p:spPr>
          <a:xfrm>
            <a:off x="9592014" y="3209488"/>
            <a:ext cx="1903164" cy="790472"/>
          </a:xfrm>
          <a:prstGeom prst="roundRect">
            <a:avLst>
              <a:gd name="adj" fmla="val 8534"/>
            </a:avLst>
          </a:prstGeom>
          <a:solidFill>
            <a:srgbClr val="0E2982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Segoe UI" panose="020B0502040204020203"/>
              <a:ea typeface="思源黑体 CN Light"/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36BADFF6-11C7-42BC-B76F-1A1526DDC182}"/>
              </a:ext>
            </a:extLst>
          </p:cNvPr>
          <p:cNvSpPr/>
          <p:nvPr/>
        </p:nvSpPr>
        <p:spPr>
          <a:xfrm>
            <a:off x="695235" y="4461863"/>
            <a:ext cx="1903165" cy="790472"/>
          </a:xfrm>
          <a:prstGeom prst="roundRect">
            <a:avLst>
              <a:gd name="adj" fmla="val 8534"/>
            </a:avLst>
          </a:prstGeom>
          <a:solidFill>
            <a:srgbClr val="2E75B6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创业独角兽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en-US" altLang="zh-CN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Starups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84C295C0-2002-42F1-8205-3F19258AC2E3}"/>
              </a:ext>
            </a:extLst>
          </p:cNvPr>
          <p:cNvSpPr/>
          <p:nvPr/>
        </p:nvSpPr>
        <p:spPr>
          <a:xfrm>
            <a:off x="2919033" y="4461863"/>
            <a:ext cx="1903164" cy="790472"/>
          </a:xfrm>
          <a:prstGeom prst="roundRect">
            <a:avLst>
              <a:gd name="adj" fmla="val 853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Segoe UI" panose="020B0502040204020203"/>
              <a:ea typeface="思源黑体 CN Light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3901541C-CF03-4089-911E-50368430CD98}"/>
              </a:ext>
            </a:extLst>
          </p:cNvPr>
          <p:cNvSpPr/>
          <p:nvPr/>
        </p:nvSpPr>
        <p:spPr>
          <a:xfrm>
            <a:off x="5144418" y="4461863"/>
            <a:ext cx="1901577" cy="790472"/>
          </a:xfrm>
          <a:prstGeom prst="roundRect">
            <a:avLst>
              <a:gd name="adj" fmla="val 853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Segoe UI" panose="020B0502040204020203"/>
              <a:ea typeface="思源黑体 CN Light"/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BCC24192-2584-4E46-887F-B78BE939E22A}"/>
              </a:ext>
            </a:extLst>
          </p:cNvPr>
          <p:cNvSpPr/>
          <p:nvPr/>
        </p:nvSpPr>
        <p:spPr>
          <a:xfrm>
            <a:off x="7368216" y="4461863"/>
            <a:ext cx="1903165" cy="790472"/>
          </a:xfrm>
          <a:prstGeom prst="roundRect">
            <a:avLst>
              <a:gd name="adj" fmla="val 8534"/>
            </a:avLst>
          </a:prstGeom>
          <a:solidFill>
            <a:srgbClr val="FFFFFF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Segoe UI" panose="020B0502040204020203"/>
              <a:ea typeface="思源黑体 CN Light"/>
            </a:endParaRP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AF6A5932-4780-466F-AC97-D85974DFDE76}"/>
              </a:ext>
            </a:extLst>
          </p:cNvPr>
          <p:cNvSpPr/>
          <p:nvPr/>
        </p:nvSpPr>
        <p:spPr>
          <a:xfrm>
            <a:off x="9592014" y="4461863"/>
            <a:ext cx="1903164" cy="790472"/>
          </a:xfrm>
          <a:prstGeom prst="roundRect">
            <a:avLst>
              <a:gd name="adj" fmla="val 8534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Segoe UI" panose="020B0502040204020203"/>
              <a:ea typeface="思源黑体 CN Light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C3792CA5-D4A1-4678-9E91-601DC7C99C12}"/>
              </a:ext>
            </a:extLst>
          </p:cNvPr>
          <p:cNvSpPr/>
          <p:nvPr/>
        </p:nvSpPr>
        <p:spPr>
          <a:xfrm>
            <a:off x="695235" y="5712650"/>
            <a:ext cx="1903165" cy="790472"/>
          </a:xfrm>
          <a:prstGeom prst="roundRect">
            <a:avLst>
              <a:gd name="adj" fmla="val 8534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Segoe UI" panose="020B0502040204020203"/>
              <a:ea typeface="思源黑体 CN Light"/>
            </a:endParaRP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87A9FB14-527E-45BD-A625-5EA1811F41A4}"/>
              </a:ext>
            </a:extLst>
          </p:cNvPr>
          <p:cNvSpPr/>
          <p:nvPr/>
        </p:nvSpPr>
        <p:spPr>
          <a:xfrm>
            <a:off x="2919033" y="5734872"/>
            <a:ext cx="1903164" cy="790472"/>
          </a:xfrm>
          <a:prstGeom prst="roundRect">
            <a:avLst>
              <a:gd name="adj" fmla="val 8534"/>
            </a:avLst>
          </a:prstGeom>
          <a:solidFill>
            <a:srgbClr val="EB6617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Segoe UI" panose="020B0502040204020203"/>
              <a:ea typeface="思源黑体 CN Light"/>
            </a:endParaRP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61E662AD-A1D0-4DE9-A799-911972B9A9C4}"/>
              </a:ext>
            </a:extLst>
          </p:cNvPr>
          <p:cNvSpPr/>
          <p:nvPr/>
        </p:nvSpPr>
        <p:spPr>
          <a:xfrm>
            <a:off x="5144418" y="5712650"/>
            <a:ext cx="1901577" cy="790472"/>
          </a:xfrm>
          <a:prstGeom prst="roundRect">
            <a:avLst>
              <a:gd name="adj" fmla="val 8534"/>
            </a:avLst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Segoe UI" panose="020B0502040204020203"/>
              <a:ea typeface="思源黑体 CN Light"/>
            </a:endParaRP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E92D24C7-74E6-4EB0-A97C-3290CBC2AC24}"/>
              </a:ext>
            </a:extLst>
          </p:cNvPr>
          <p:cNvSpPr/>
          <p:nvPr/>
        </p:nvSpPr>
        <p:spPr>
          <a:xfrm>
            <a:off x="7368216" y="5712650"/>
            <a:ext cx="1903165" cy="790472"/>
          </a:xfrm>
          <a:prstGeom prst="roundRect">
            <a:avLst>
              <a:gd name="adj" fmla="val 8534"/>
            </a:avLst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Segoe UI" panose="020B0502040204020203"/>
              <a:ea typeface="思源黑体 CN Light"/>
            </a:endParaRPr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36E7683B-D1ED-49C0-A007-2AAE0C18EB67}"/>
              </a:ext>
            </a:extLst>
          </p:cNvPr>
          <p:cNvSpPr/>
          <p:nvPr/>
        </p:nvSpPr>
        <p:spPr>
          <a:xfrm>
            <a:off x="9592014" y="5712650"/>
            <a:ext cx="1903164" cy="790472"/>
          </a:xfrm>
          <a:prstGeom prst="roundRect">
            <a:avLst>
              <a:gd name="adj" fmla="val 8534"/>
            </a:avLst>
          </a:prstGeom>
          <a:solidFill>
            <a:srgbClr val="FFFFFF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Segoe UI" panose="020B0502040204020203"/>
              <a:ea typeface="思源黑体 CN Light"/>
            </a:endParaRPr>
          </a:p>
        </p:txBody>
      </p:sp>
      <p:pic>
        <p:nvPicPr>
          <p:cNvPr id="58" name="图片 2">
            <a:extLst>
              <a:ext uri="{FF2B5EF4-FFF2-40B4-BE49-F238E27FC236}">
                <a16:creationId xmlns:a16="http://schemas.microsoft.com/office/drawing/2014/main" id="{00A19B35-37A0-4772-B1D7-CC0C7A1C3F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3147" y="2252350"/>
            <a:ext cx="1182533" cy="26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图片 34" descr="C:\Users\admin\Desktop\ibm.pngibm">
            <a:extLst>
              <a:ext uri="{FF2B5EF4-FFF2-40B4-BE49-F238E27FC236}">
                <a16:creationId xmlns:a16="http://schemas.microsoft.com/office/drawing/2014/main" id="{FD5856EC-2425-4C68-B7A5-3FAF593EB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47601" y="1946002"/>
            <a:ext cx="846028" cy="84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图片 3">
            <a:extLst>
              <a:ext uri="{FF2B5EF4-FFF2-40B4-BE49-F238E27FC236}">
                <a16:creationId xmlns:a16="http://schemas.microsoft.com/office/drawing/2014/main" id="{624EC7EE-5097-432A-BAD5-9336CF17BE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80914" y="2206318"/>
            <a:ext cx="1677769" cy="29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图片 5">
            <a:extLst>
              <a:ext uri="{FF2B5EF4-FFF2-40B4-BE49-F238E27FC236}">
                <a16:creationId xmlns:a16="http://schemas.microsoft.com/office/drawing/2014/main" id="{3AEAE522-7990-4546-B59A-B4776DA7D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3952" y="3441232"/>
            <a:ext cx="1695229" cy="38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图片 8">
            <a:extLst>
              <a:ext uri="{FF2B5EF4-FFF2-40B4-BE49-F238E27FC236}">
                <a16:creationId xmlns:a16="http://schemas.microsoft.com/office/drawing/2014/main" id="{AB75F099-B822-4688-844C-3243B7B5E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15846" y="3493614"/>
            <a:ext cx="1558722" cy="28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图片 10">
            <a:extLst>
              <a:ext uri="{FF2B5EF4-FFF2-40B4-BE49-F238E27FC236}">
                <a16:creationId xmlns:a16="http://schemas.microsoft.com/office/drawing/2014/main" id="{72F52E27-26FA-4314-88AB-FF5D3DD20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61854" y="2284096"/>
            <a:ext cx="1563484" cy="19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图片 23" descr="蓝格赛.jpg">
            <a:extLst>
              <a:ext uri="{FF2B5EF4-FFF2-40B4-BE49-F238E27FC236}">
                <a16:creationId xmlns:a16="http://schemas.microsoft.com/office/drawing/2014/main" id="{14B0ACF7-2568-4962-8867-FB7BAEC92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623598" y="3312662"/>
            <a:ext cx="1799197" cy="4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图片 12">
            <a:extLst>
              <a:ext uri="{FF2B5EF4-FFF2-40B4-BE49-F238E27FC236}">
                <a16:creationId xmlns:a16="http://schemas.microsoft.com/office/drawing/2014/main" id="{EED9B341-9546-452D-972E-F9AD40D4E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7480914" y="3433297"/>
            <a:ext cx="1901577" cy="36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图片 41" descr="C:\Users\admin\Desktop\timg_副本.pngtimg_副本">
            <a:extLst>
              <a:ext uri="{FF2B5EF4-FFF2-40B4-BE49-F238E27FC236}">
                <a16:creationId xmlns:a16="http://schemas.microsoft.com/office/drawing/2014/main" id="{504398C0-1175-47F9-9653-4F69F2B3B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649204" y="3334884"/>
            <a:ext cx="1901577" cy="60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图片 10">
            <a:extLst>
              <a:ext uri="{FF2B5EF4-FFF2-40B4-BE49-F238E27FC236}">
                <a16:creationId xmlns:a16="http://schemas.microsoft.com/office/drawing/2014/main" id="{52E4D3F5-7926-4186-8872-7EC65D907CCA}"/>
              </a:ext>
            </a:extLst>
          </p:cNvPr>
          <p:cNvPicPr>
            <a:picLocks noChangeAspect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2938081" y="5931696"/>
            <a:ext cx="1811101" cy="41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图片 14">
            <a:extLst>
              <a:ext uri="{FF2B5EF4-FFF2-40B4-BE49-F238E27FC236}">
                <a16:creationId xmlns:a16="http://schemas.microsoft.com/office/drawing/2014/main" id="{F7A9C2C2-2146-431A-8E1C-055087AD4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755541" y="4312657"/>
            <a:ext cx="2176180" cy="72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图片 16">
            <a:extLst>
              <a:ext uri="{FF2B5EF4-FFF2-40B4-BE49-F238E27FC236}">
                <a16:creationId xmlns:a16="http://schemas.microsoft.com/office/drawing/2014/main" id="{81D0A63D-EF4C-4FDB-9D51-CD4F8FEE8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709474" y="5904711"/>
            <a:ext cx="1785704" cy="40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416A82EB-FBDE-41B5-9C86-0133F9705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246005" y="5904711"/>
            <a:ext cx="1717451" cy="43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图片 26">
            <a:extLst>
              <a:ext uri="{FF2B5EF4-FFF2-40B4-BE49-F238E27FC236}">
                <a16:creationId xmlns:a16="http://schemas.microsoft.com/office/drawing/2014/main" id="{877A1069-8C93-4E93-9501-C14360DC2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246005" y="4526941"/>
            <a:ext cx="1696816" cy="63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图片 28">
            <a:extLst>
              <a:ext uri="{FF2B5EF4-FFF2-40B4-BE49-F238E27FC236}">
                <a16:creationId xmlns:a16="http://schemas.microsoft.com/office/drawing/2014/main" id="{868E7A30-0175-47BB-8DE2-D62E9AD6F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399962" y="5734872"/>
            <a:ext cx="1825387" cy="72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图片 122" descr="声网.jpg">
            <a:extLst>
              <a:ext uri="{FF2B5EF4-FFF2-40B4-BE49-F238E27FC236}">
                <a16:creationId xmlns:a16="http://schemas.microsoft.com/office/drawing/2014/main" id="{6A5F83D8-C949-45F6-8B47-E543F089818F}"/>
              </a:ext>
            </a:extLst>
          </p:cNvPr>
          <p:cNvPicPr>
            <a:picLocks noChangeAspect="1"/>
          </p:cNvPicPr>
          <p:nvPr/>
        </p:nvPicPr>
        <p:blipFill>
          <a:blip r:embed="rId18" cstate="screen"/>
          <a:srcRect/>
          <a:stretch>
            <a:fillRect/>
          </a:stretch>
        </p:blipFill>
        <p:spPr>
          <a:xfrm>
            <a:off x="9695981" y="4572972"/>
            <a:ext cx="1695229" cy="5920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图片 86">
            <a:extLst>
              <a:ext uri="{FF2B5EF4-FFF2-40B4-BE49-F238E27FC236}">
                <a16:creationId xmlns:a16="http://schemas.microsoft.com/office/drawing/2014/main" id="{2597A669-AE47-41FB-B52E-999CB1F08430}"/>
              </a:ext>
            </a:extLst>
          </p:cNvPr>
          <p:cNvPicPr>
            <a:picLocks noChangeAspect="1"/>
          </p:cNvPicPr>
          <p:nvPr/>
        </p:nvPicPr>
        <p:blipFill>
          <a:blip r:embed="rId19" cstate="screen"/>
          <a:stretch>
            <a:fillRect/>
          </a:stretch>
        </p:blipFill>
        <p:spPr>
          <a:xfrm>
            <a:off x="7446924" y="4658319"/>
            <a:ext cx="1745747" cy="375335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68BBF64C-3F9F-4738-84CD-A293B80220D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/>
          <a:srcRect/>
          <a:stretch>
            <a:fillRect/>
          </a:stretch>
        </p:blipFill>
        <p:spPr>
          <a:xfrm>
            <a:off x="1001191" y="5763098"/>
            <a:ext cx="1325535" cy="72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74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8">
            <a:extLst>
              <a:ext uri="{FF2B5EF4-FFF2-40B4-BE49-F238E27FC236}">
                <a16:creationId xmlns:a16="http://schemas.microsoft.com/office/drawing/2014/main" id="{50EDC825-2049-4745-A1E4-770E157458BE}"/>
              </a:ext>
            </a:extLst>
          </p:cNvPr>
          <p:cNvSpPr/>
          <p:nvPr/>
        </p:nvSpPr>
        <p:spPr>
          <a:xfrm>
            <a:off x="1" y="1422067"/>
            <a:ext cx="12215886" cy="5425549"/>
          </a:xfrm>
          <a:prstGeom prst="rect">
            <a:avLst/>
          </a:prstGeom>
          <a:solidFill>
            <a:srgbClr val="4F9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zh-CN">
              <a:solidFill>
                <a:srgbClr val="4F94CD"/>
              </a:solidFill>
            </a:endParaRPr>
          </a:p>
        </p:txBody>
      </p:sp>
      <p:pic>
        <p:nvPicPr>
          <p:cNvPr id="23" name="图片 33" descr="完成图.png">
            <a:extLst>
              <a:ext uri="{FF2B5EF4-FFF2-40B4-BE49-F238E27FC236}">
                <a16:creationId xmlns:a16="http://schemas.microsoft.com/office/drawing/2014/main" id="{AA13D5F9-1DA8-4315-8954-2BC449CB0579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645216" y="574323"/>
            <a:ext cx="1331800" cy="478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Rectangle 6">
            <a:extLst>
              <a:ext uri="{FF2B5EF4-FFF2-40B4-BE49-F238E27FC236}">
                <a16:creationId xmlns:a16="http://schemas.microsoft.com/office/drawing/2014/main" id="{5B87BF7D-4D34-4B83-9CF7-C6627A0C1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42" y="404664"/>
            <a:ext cx="2397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zh-CN" altLang="en-US" sz="32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主营业务</a:t>
            </a: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F21B8E29-F025-412F-A4AB-A6AB347FE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77" y="908720"/>
            <a:ext cx="23984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en-US" altLang="zh-CN" b="1" dirty="0">
                <a:solidFill>
                  <a:srgbClr val="006CB8"/>
                </a:solidFill>
                <a:ea typeface="迷你简小标宋" panose="03000509000000000000" pitchFamily="65" charset="-122"/>
              </a:rPr>
              <a:t>Main Business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ADD9EEF-45B4-4650-AC3F-266D3FFB2B2D}"/>
              </a:ext>
            </a:extLst>
          </p:cNvPr>
          <p:cNvGrpSpPr/>
          <p:nvPr/>
        </p:nvGrpSpPr>
        <p:grpSpPr>
          <a:xfrm>
            <a:off x="2515689" y="476672"/>
            <a:ext cx="6963893" cy="765805"/>
            <a:chOff x="2812708" y="548680"/>
            <a:chExt cx="6963893" cy="765805"/>
          </a:xfrm>
        </p:grpSpPr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9D6F459C-73B3-4B22-B76B-1357EEF4FDA0}"/>
                </a:ext>
              </a:extLst>
            </p:cNvPr>
            <p:cNvSpPr/>
            <p:nvPr/>
          </p:nvSpPr>
          <p:spPr>
            <a:xfrm flipV="1">
              <a:off x="2957469" y="1268759"/>
              <a:ext cx="1486151" cy="45719"/>
            </a:xfrm>
            <a:prstGeom prst="rect">
              <a:avLst/>
            </a:prstGeom>
            <a:solidFill>
              <a:srgbClr val="5B9BD5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1AB3C78F-659D-45DD-B664-36E0036D3D43}"/>
                </a:ext>
              </a:extLst>
            </p:cNvPr>
            <p:cNvSpPr/>
            <p:nvPr/>
          </p:nvSpPr>
          <p:spPr>
            <a:xfrm flipV="1">
              <a:off x="4376001" y="1268766"/>
              <a:ext cx="4784449" cy="45719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B2AF924-2CCB-4A7B-90B1-87B2F17DDFDF}"/>
                </a:ext>
              </a:extLst>
            </p:cNvPr>
            <p:cNvSpPr txBox="1"/>
            <p:nvPr/>
          </p:nvSpPr>
          <p:spPr>
            <a:xfrm>
              <a:off x="2885461" y="548680"/>
              <a:ext cx="3647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园区运营：</a:t>
              </a:r>
              <a:r>
                <a:rPr lang="zh-CN" altLang="en-US" dirty="0">
                  <a:solidFill>
                    <a:srgbClr val="006CB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多样化第三方服务平台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81DDF45-DEA5-44F7-A7F9-995F2B998C3E}"/>
                </a:ext>
              </a:extLst>
            </p:cNvPr>
            <p:cNvSpPr txBox="1"/>
            <p:nvPr/>
          </p:nvSpPr>
          <p:spPr>
            <a:xfrm>
              <a:off x="2812708" y="836712"/>
              <a:ext cx="6963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dirty="0"/>
                <a:t>Industrial park Operation</a:t>
              </a:r>
              <a:r>
                <a:rPr lang="zh-CN" altLang="en-US" dirty="0"/>
                <a:t>：</a:t>
              </a:r>
              <a:r>
                <a:rPr lang="en-US" altLang="zh-CN" dirty="0" err="1">
                  <a:solidFill>
                    <a:srgbClr val="006CB8"/>
                  </a:solidFill>
                </a:rPr>
                <a:t>Diversied</a:t>
              </a:r>
              <a:r>
                <a:rPr lang="en-US" altLang="zh-CN" dirty="0">
                  <a:solidFill>
                    <a:srgbClr val="006CB8"/>
                  </a:solidFill>
                </a:rPr>
                <a:t> Third Party Service Platform</a:t>
              </a:r>
              <a:endParaRPr lang="zh-CN" altLang="en-US" dirty="0">
                <a:solidFill>
                  <a:srgbClr val="006CB8"/>
                </a:solidFill>
              </a:endParaRPr>
            </a:p>
          </p:txBody>
        </p: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4F062DCD-A009-4A23-A000-30D0A665B4EC}"/>
              </a:ext>
            </a:extLst>
          </p:cNvPr>
          <p:cNvSpPr/>
          <p:nvPr/>
        </p:nvSpPr>
        <p:spPr>
          <a:xfrm flipV="1">
            <a:off x="7395585" y="1196752"/>
            <a:ext cx="4820301" cy="45719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grpSp>
        <p:nvGrpSpPr>
          <p:cNvPr id="57" name="组 14">
            <a:extLst>
              <a:ext uri="{FF2B5EF4-FFF2-40B4-BE49-F238E27FC236}">
                <a16:creationId xmlns:a16="http://schemas.microsoft.com/office/drawing/2014/main" id="{9F6EA41F-4629-4FED-A01C-E07033177558}"/>
              </a:ext>
            </a:extLst>
          </p:cNvPr>
          <p:cNvGrpSpPr/>
          <p:nvPr/>
        </p:nvGrpSpPr>
        <p:grpSpPr bwMode="auto">
          <a:xfrm>
            <a:off x="717456" y="1546540"/>
            <a:ext cx="10718992" cy="5074576"/>
            <a:chOff x="717452" y="1506584"/>
            <a:chExt cx="10720893" cy="5075234"/>
          </a:xfrm>
        </p:grpSpPr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BECDBD7B-81F0-408E-85F5-C5A9EB0F9062}"/>
                </a:ext>
              </a:extLst>
            </p:cNvPr>
            <p:cNvSpPr/>
            <p:nvPr/>
          </p:nvSpPr>
          <p:spPr>
            <a:xfrm>
              <a:off x="717452" y="1535159"/>
              <a:ext cx="1492320" cy="14922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1"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297F1EC7-BCA5-416F-8E51-5665E667F97F}"/>
                </a:ext>
              </a:extLst>
            </p:cNvPr>
            <p:cNvSpPr/>
            <p:nvPr/>
          </p:nvSpPr>
          <p:spPr>
            <a:xfrm>
              <a:off x="7639278" y="1535159"/>
              <a:ext cx="1492320" cy="14922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1"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90C0E6E7-C38F-46A0-8098-D0BD57D2FF1F}"/>
                </a:ext>
              </a:extLst>
            </p:cNvPr>
            <p:cNvSpPr/>
            <p:nvPr/>
          </p:nvSpPr>
          <p:spPr>
            <a:xfrm>
              <a:off x="5332532" y="1535159"/>
              <a:ext cx="1490732" cy="14922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1"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821FA5A6-7967-474D-AC61-A3FF0C13EAE5}"/>
                </a:ext>
              </a:extLst>
            </p:cNvPr>
            <p:cNvSpPr/>
            <p:nvPr/>
          </p:nvSpPr>
          <p:spPr>
            <a:xfrm>
              <a:off x="3024199" y="1506584"/>
              <a:ext cx="1492320" cy="14922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1"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EC23A997-B626-443D-8B68-AE13B5C750D0}"/>
                </a:ext>
              </a:extLst>
            </p:cNvPr>
            <p:cNvSpPr/>
            <p:nvPr/>
          </p:nvSpPr>
          <p:spPr>
            <a:xfrm>
              <a:off x="9946025" y="1535159"/>
              <a:ext cx="1492320" cy="14922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1"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78C673B7-85A0-4796-8B6A-6634870DFA1B}"/>
                </a:ext>
              </a:extLst>
            </p:cNvPr>
            <p:cNvSpPr/>
            <p:nvPr/>
          </p:nvSpPr>
          <p:spPr>
            <a:xfrm>
              <a:off x="717452" y="3290933"/>
              <a:ext cx="1492320" cy="14922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1" lang="zh-CN" altLang="en-US"/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6C443046-7F78-4326-AF77-7C63F265C68D}"/>
                </a:ext>
              </a:extLst>
            </p:cNvPr>
            <p:cNvSpPr/>
            <p:nvPr/>
          </p:nvSpPr>
          <p:spPr>
            <a:xfrm>
              <a:off x="717452" y="5046707"/>
              <a:ext cx="1492320" cy="14922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1" lang="zh-CN" altLang="en-US" dirty="0"/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28FAF14C-347C-40CF-BA39-1349D205F5F9}"/>
                </a:ext>
              </a:extLst>
            </p:cNvPr>
            <p:cNvSpPr/>
            <p:nvPr/>
          </p:nvSpPr>
          <p:spPr>
            <a:xfrm>
              <a:off x="9946025" y="3290933"/>
              <a:ext cx="1492320" cy="14922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1" lang="zh-CN" altLang="en-US"/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5841E0C7-138B-423E-B3A9-CFFDC0B53F17}"/>
                </a:ext>
              </a:extLst>
            </p:cNvPr>
            <p:cNvSpPr/>
            <p:nvPr/>
          </p:nvSpPr>
          <p:spPr>
            <a:xfrm>
              <a:off x="9946025" y="5046707"/>
              <a:ext cx="1492320" cy="14922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1" lang="zh-CN" altLang="en-US"/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0A6C59C3-BCD9-401F-A772-DE2BFCD901B5}"/>
                </a:ext>
              </a:extLst>
            </p:cNvPr>
            <p:cNvSpPr/>
            <p:nvPr/>
          </p:nvSpPr>
          <p:spPr>
            <a:xfrm>
              <a:off x="7639278" y="3333795"/>
              <a:ext cx="1492320" cy="14922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1" lang="zh-CN" altLang="en-US"/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1D6E9417-9DD3-4270-AB38-B2D83231C888}"/>
                </a:ext>
              </a:extLst>
            </p:cNvPr>
            <p:cNvSpPr/>
            <p:nvPr/>
          </p:nvSpPr>
          <p:spPr>
            <a:xfrm>
              <a:off x="5332532" y="3333795"/>
              <a:ext cx="1490732" cy="14922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1" lang="zh-CN" altLang="en-US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8324BFDD-6D5D-452C-A13B-92FDC10C8A7B}"/>
                </a:ext>
              </a:extLst>
            </p:cNvPr>
            <p:cNvSpPr/>
            <p:nvPr/>
          </p:nvSpPr>
          <p:spPr>
            <a:xfrm>
              <a:off x="3024199" y="3305220"/>
              <a:ext cx="1492320" cy="14922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1" lang="zh-CN" altLang="en-US"/>
            </a:p>
          </p:txBody>
        </p:sp>
        <p:sp>
          <p:nvSpPr>
            <p:cNvPr id="75" name="椭圆 74">
              <a:extLst>
                <a:ext uri="{FF2B5EF4-FFF2-40B4-BE49-F238E27FC236}">
                  <a16:creationId xmlns:a16="http://schemas.microsoft.com/office/drawing/2014/main" id="{A5705F4C-AABB-4AF0-9F6E-EBEB50CF4AB3}"/>
                </a:ext>
              </a:extLst>
            </p:cNvPr>
            <p:cNvSpPr/>
            <p:nvPr/>
          </p:nvSpPr>
          <p:spPr>
            <a:xfrm>
              <a:off x="7624990" y="5089569"/>
              <a:ext cx="1492320" cy="14922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1" lang="zh-CN" altLang="en-US"/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0785E239-96F6-4B14-8A59-2FF598736F1C}"/>
                </a:ext>
              </a:extLst>
            </p:cNvPr>
            <p:cNvSpPr/>
            <p:nvPr/>
          </p:nvSpPr>
          <p:spPr>
            <a:xfrm>
              <a:off x="5318244" y="5089569"/>
              <a:ext cx="1492320" cy="14922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1" lang="zh-CN" altLang="en-US"/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27FE152C-9B37-417F-A6BB-D4BBC38B61B3}"/>
                </a:ext>
              </a:extLst>
            </p:cNvPr>
            <p:cNvSpPr/>
            <p:nvPr/>
          </p:nvSpPr>
          <p:spPr>
            <a:xfrm>
              <a:off x="3011498" y="5060994"/>
              <a:ext cx="1492320" cy="14922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kumimoji="1" lang="zh-CN" altLang="en-US"/>
            </a:p>
          </p:txBody>
        </p:sp>
      </p:grpSp>
      <p:pic>
        <p:nvPicPr>
          <p:cNvPr id="91" name="图片 114" descr="INNOSPACE  Logo（彩色）.png">
            <a:extLst>
              <a:ext uri="{FF2B5EF4-FFF2-40B4-BE49-F238E27FC236}">
                <a16:creationId xmlns:a16="http://schemas.microsoft.com/office/drawing/2014/main" id="{5DBF2108-852E-46CD-8049-ADB5C959F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77774" y="2260695"/>
            <a:ext cx="1371421" cy="14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图片 115" descr="腾讯众创空间logo-01.png">
            <a:extLst>
              <a:ext uri="{FF2B5EF4-FFF2-40B4-BE49-F238E27FC236}">
                <a16:creationId xmlns:a16="http://schemas.microsoft.com/office/drawing/2014/main" id="{FAB2B356-C72D-488A-A2C5-A305C8507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6321" y="2182918"/>
            <a:ext cx="1796816" cy="46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图片 116" descr="雷格斯.png">
            <a:extLst>
              <a:ext uri="{FF2B5EF4-FFF2-40B4-BE49-F238E27FC236}">
                <a16:creationId xmlns:a16="http://schemas.microsoft.com/office/drawing/2014/main" id="{07A8DF5C-8385-43D3-A7DB-FA2914A37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14270" y="1844824"/>
            <a:ext cx="1496817" cy="83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图片 1">
            <a:extLst>
              <a:ext uri="{FF2B5EF4-FFF2-40B4-BE49-F238E27FC236}">
                <a16:creationId xmlns:a16="http://schemas.microsoft.com/office/drawing/2014/main" id="{D5EFE157-F28D-4816-9B79-0A5649868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11082" y="3762275"/>
            <a:ext cx="1139677" cy="67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图片 3">
            <a:extLst>
              <a:ext uri="{FF2B5EF4-FFF2-40B4-BE49-F238E27FC236}">
                <a16:creationId xmlns:a16="http://schemas.microsoft.com/office/drawing/2014/main" id="{4B159BE8-FC46-40DB-A949-58076C86D3EB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rcRect l="14458" t="38628" r="14825" b="36290"/>
          <a:stretch>
            <a:fillRect/>
          </a:stretch>
        </p:blipFill>
        <p:spPr bwMode="auto">
          <a:xfrm>
            <a:off x="10028519" y="5656042"/>
            <a:ext cx="1407930" cy="35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图片 5">
            <a:extLst>
              <a:ext uri="{FF2B5EF4-FFF2-40B4-BE49-F238E27FC236}">
                <a16:creationId xmlns:a16="http://schemas.microsoft.com/office/drawing/2014/main" id="{B0218FAD-6FAF-4315-A4AF-84CD0B0B4E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07920" y="3830529"/>
            <a:ext cx="1330152" cy="66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图片 7">
            <a:extLst>
              <a:ext uri="{FF2B5EF4-FFF2-40B4-BE49-F238E27FC236}">
                <a16:creationId xmlns:a16="http://schemas.microsoft.com/office/drawing/2014/main" id="{A240BA2B-AD57-4F00-97BB-3186D2426ACB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820631" y="4000369"/>
            <a:ext cx="1285708" cy="25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图片 97">
            <a:extLst>
              <a:ext uri="{FF2B5EF4-FFF2-40B4-BE49-F238E27FC236}">
                <a16:creationId xmlns:a16="http://schemas.microsoft.com/office/drawing/2014/main" id="{DBC095C5-BF91-445D-B931-2FEACCCB69B6}"/>
              </a:ext>
            </a:extLst>
          </p:cNvPr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10035032" y="1974458"/>
            <a:ext cx="1311621" cy="658248"/>
          </a:xfrm>
          <a:prstGeom prst="roundRect">
            <a:avLst/>
          </a:prstGeom>
        </p:spPr>
      </p:pic>
      <p:pic>
        <p:nvPicPr>
          <p:cNvPr id="99" name="图片 10">
            <a:extLst>
              <a:ext uri="{FF2B5EF4-FFF2-40B4-BE49-F238E27FC236}">
                <a16:creationId xmlns:a16="http://schemas.microsoft.com/office/drawing/2014/main" id="{EDD50142-8C0A-4D00-816F-630FF170C97B}"/>
              </a:ext>
            </a:extLst>
          </p:cNvPr>
          <p:cNvPicPr>
            <a:picLocks noChangeAspect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933318" y="5678263"/>
            <a:ext cx="1450786" cy="34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图片 115" descr="腾讯众创空间logo-01.png">
            <a:extLst>
              <a:ext uri="{FF2B5EF4-FFF2-40B4-BE49-F238E27FC236}">
                <a16:creationId xmlns:a16="http://schemas.microsoft.com/office/drawing/2014/main" id="{F1C79ECB-AA0C-401C-816A-2F1DE2961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803144" y="1857522"/>
            <a:ext cx="520632" cy="36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id="{A267B534-1BC7-410F-8C7B-9BFBD084B8E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/>
          <a:srcRect/>
          <a:stretch>
            <a:fillRect/>
          </a:stretch>
        </p:blipFill>
        <p:spPr>
          <a:xfrm>
            <a:off x="10004139" y="3762274"/>
            <a:ext cx="1373670" cy="647616"/>
          </a:xfrm>
          <a:prstGeom prst="roundRect">
            <a:avLst/>
          </a:prstGeom>
        </p:spPr>
      </p:pic>
      <p:pic>
        <p:nvPicPr>
          <p:cNvPr id="102" name="图片 101">
            <a:extLst>
              <a:ext uri="{FF2B5EF4-FFF2-40B4-BE49-F238E27FC236}">
                <a16:creationId xmlns:a16="http://schemas.microsoft.com/office/drawing/2014/main" id="{2597C5A8-617A-43A2-8BF2-D3E1FA1238D3}"/>
              </a:ext>
            </a:extLst>
          </p:cNvPr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5416613" y="5656041"/>
            <a:ext cx="1304241" cy="404315"/>
          </a:xfrm>
          <a:prstGeom prst="roundRect">
            <a:avLst/>
          </a:prstGeom>
        </p:spPr>
      </p:pic>
      <p:pic>
        <p:nvPicPr>
          <p:cNvPr id="103" name="图片 102">
            <a:extLst>
              <a:ext uri="{FF2B5EF4-FFF2-40B4-BE49-F238E27FC236}">
                <a16:creationId xmlns:a16="http://schemas.microsoft.com/office/drawing/2014/main" id="{3B4B5510-6CB9-4CD5-BB46-F4D4DE52912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/>
          <a:srcRect/>
          <a:stretch>
            <a:fillRect/>
          </a:stretch>
        </p:blipFill>
        <p:spPr>
          <a:xfrm>
            <a:off x="7638055" y="5666358"/>
            <a:ext cx="1452832" cy="417459"/>
          </a:xfrm>
          <a:prstGeom prst="roundRect">
            <a:avLst/>
          </a:prstGeom>
        </p:spPr>
      </p:pic>
      <p:pic>
        <p:nvPicPr>
          <p:cNvPr id="104" name="图片 5">
            <a:extLst>
              <a:ext uri="{FF2B5EF4-FFF2-40B4-BE49-F238E27FC236}">
                <a16:creationId xmlns:a16="http://schemas.microsoft.com/office/drawing/2014/main" id="{E2D827D4-1004-4E18-87EE-C4A6FBC55AF9}"/>
              </a:ext>
            </a:extLst>
          </p:cNvPr>
          <p:cNvPicPr>
            <a:picLocks noChangeAspect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855552" y="5462391"/>
            <a:ext cx="1215867" cy="76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图片 7">
            <a:extLst>
              <a:ext uri="{FF2B5EF4-FFF2-40B4-BE49-F238E27FC236}">
                <a16:creationId xmlns:a16="http://schemas.microsoft.com/office/drawing/2014/main" id="{62B2B0D1-C3E7-4177-92BC-C5C37567BEBC}"/>
              </a:ext>
            </a:extLst>
          </p:cNvPr>
          <p:cNvPicPr>
            <a:picLocks noChangeAspect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7734880" y="3939257"/>
            <a:ext cx="1309517" cy="44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图片 8">
            <a:extLst>
              <a:ext uri="{FF2B5EF4-FFF2-40B4-BE49-F238E27FC236}">
                <a16:creationId xmlns:a16="http://schemas.microsoft.com/office/drawing/2014/main" id="{718A63E3-3E5E-4194-AF53-D473BA6C3E73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734880" y="1892513"/>
            <a:ext cx="1298406" cy="78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209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33" descr="完成图.png">
            <a:extLst>
              <a:ext uri="{FF2B5EF4-FFF2-40B4-BE49-F238E27FC236}">
                <a16:creationId xmlns:a16="http://schemas.microsoft.com/office/drawing/2014/main" id="{AA13D5F9-1DA8-4315-8954-2BC449CB0579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645216" y="574323"/>
            <a:ext cx="1331800" cy="478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Rectangle 6">
            <a:extLst>
              <a:ext uri="{FF2B5EF4-FFF2-40B4-BE49-F238E27FC236}">
                <a16:creationId xmlns:a16="http://schemas.microsoft.com/office/drawing/2014/main" id="{5B87BF7D-4D34-4B83-9CF7-C6627A0C1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42" y="404664"/>
            <a:ext cx="2397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zh-CN" altLang="en-US" sz="32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主营业务</a:t>
            </a: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F21B8E29-F025-412F-A4AB-A6AB347FE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77" y="908720"/>
            <a:ext cx="23984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en-US" altLang="zh-CN" b="1" dirty="0">
                <a:solidFill>
                  <a:srgbClr val="006CB8"/>
                </a:solidFill>
                <a:ea typeface="迷你简小标宋" panose="03000509000000000000" pitchFamily="65" charset="-122"/>
              </a:rPr>
              <a:t>Main Business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ADD9EEF-45B4-4650-AC3F-266D3FFB2B2D}"/>
              </a:ext>
            </a:extLst>
          </p:cNvPr>
          <p:cNvGrpSpPr/>
          <p:nvPr/>
        </p:nvGrpSpPr>
        <p:grpSpPr>
          <a:xfrm>
            <a:off x="2588442" y="476672"/>
            <a:ext cx="6274989" cy="765805"/>
            <a:chOff x="2885461" y="548680"/>
            <a:chExt cx="6274989" cy="765805"/>
          </a:xfrm>
        </p:grpSpPr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9D6F459C-73B3-4B22-B76B-1357EEF4FDA0}"/>
                </a:ext>
              </a:extLst>
            </p:cNvPr>
            <p:cNvSpPr/>
            <p:nvPr/>
          </p:nvSpPr>
          <p:spPr>
            <a:xfrm flipV="1">
              <a:off x="2957469" y="1268759"/>
              <a:ext cx="1486151" cy="45719"/>
            </a:xfrm>
            <a:prstGeom prst="rect">
              <a:avLst/>
            </a:prstGeom>
            <a:solidFill>
              <a:srgbClr val="5B9BD5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1AB3C78F-659D-45DD-B664-36E0036D3D43}"/>
                </a:ext>
              </a:extLst>
            </p:cNvPr>
            <p:cNvSpPr/>
            <p:nvPr/>
          </p:nvSpPr>
          <p:spPr>
            <a:xfrm flipV="1">
              <a:off x="4376001" y="1268766"/>
              <a:ext cx="4784449" cy="45719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B2AF924-2CCB-4A7B-90B1-87B2F17DDFDF}"/>
                </a:ext>
              </a:extLst>
            </p:cNvPr>
            <p:cNvSpPr txBox="1"/>
            <p:nvPr/>
          </p:nvSpPr>
          <p:spPr>
            <a:xfrm>
              <a:off x="2885461" y="54868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科技金融</a:t>
              </a:r>
              <a:endParaRPr lang="zh-CN" altLang="en-US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81DDF45-DEA5-44F7-A7F9-995F2B998C3E}"/>
                </a:ext>
              </a:extLst>
            </p:cNvPr>
            <p:cNvSpPr txBox="1"/>
            <p:nvPr/>
          </p:nvSpPr>
          <p:spPr>
            <a:xfrm>
              <a:off x="2900185" y="836712"/>
              <a:ext cx="133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dirty="0"/>
                <a:t>F</a:t>
              </a:r>
              <a:r>
                <a:rPr lang="en-US" altLang="zh-CN" dirty="0"/>
                <a:t>inance</a:t>
              </a:r>
              <a:endParaRPr lang="zh-CN" altLang="en-US" dirty="0">
                <a:solidFill>
                  <a:srgbClr val="006CB8"/>
                </a:solidFill>
              </a:endParaRPr>
            </a:p>
          </p:txBody>
        </p: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4F062DCD-A009-4A23-A000-30D0A665B4EC}"/>
              </a:ext>
            </a:extLst>
          </p:cNvPr>
          <p:cNvSpPr/>
          <p:nvPr/>
        </p:nvSpPr>
        <p:spPr>
          <a:xfrm flipV="1">
            <a:off x="7395585" y="1196752"/>
            <a:ext cx="4820301" cy="45719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pic>
        <p:nvPicPr>
          <p:cNvPr id="44" name="图片 11" descr="IMG_8654.TIF">
            <a:extLst>
              <a:ext uri="{FF2B5EF4-FFF2-40B4-BE49-F238E27FC236}">
                <a16:creationId xmlns:a16="http://schemas.microsoft.com/office/drawing/2014/main" id="{5501CF7C-3207-4F73-AE83-397E4CF2A31D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-1" y="1242470"/>
            <a:ext cx="12190413" cy="56150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" name="TextBox 58">
            <a:extLst>
              <a:ext uri="{FF2B5EF4-FFF2-40B4-BE49-F238E27FC236}">
                <a16:creationId xmlns:a16="http://schemas.microsoft.com/office/drawing/2014/main" id="{9860757E-15F3-4201-A763-1B9F6151F6F7}"/>
              </a:ext>
            </a:extLst>
          </p:cNvPr>
          <p:cNvSpPr txBox="1"/>
          <p:nvPr/>
        </p:nvSpPr>
        <p:spPr>
          <a:xfrm>
            <a:off x="406574" y="1577982"/>
            <a:ext cx="6213479" cy="131766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285721" indent="-285721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1400" b="1" dirty="0">
                <a:solidFill>
                  <a:srgbClr val="0070C0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创投基金</a:t>
            </a:r>
            <a:r>
              <a:rPr lang="zh-CN" altLang="en-US" sz="1400" b="1" dirty="0">
                <a:solidFill>
                  <a:srgbClr val="262626"/>
                </a:solidFill>
                <a:latin typeface="+mn-ea"/>
              </a:rPr>
              <a:t> </a:t>
            </a:r>
            <a:r>
              <a:rPr lang="en-US" altLang="zh-CN" sz="1400" b="1" dirty="0">
                <a:solidFill>
                  <a:srgbClr val="262626"/>
                </a:solidFill>
                <a:latin typeface="+mn-ea"/>
              </a:rPr>
              <a:t>    </a:t>
            </a:r>
            <a:r>
              <a:rPr lang="zh-CN" altLang="en-US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以区创投公司作为创业投资平台，积极发展创业投资业务</a:t>
            </a:r>
          </a:p>
          <a:p>
            <a:pPr marL="285721" indent="-285721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1400" b="1" dirty="0">
                <a:solidFill>
                  <a:srgbClr val="0070C0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合作基金</a:t>
            </a:r>
            <a:r>
              <a:rPr lang="zh-CN" altLang="en-US" sz="1400" b="1" dirty="0">
                <a:solidFill>
                  <a:srgbClr val="262626"/>
                </a:solidFill>
                <a:latin typeface="+mn-ea"/>
              </a:rPr>
              <a:t>     </a:t>
            </a:r>
            <a:r>
              <a:rPr lang="zh-CN" altLang="zh-CN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创新工场</a:t>
            </a:r>
            <a:r>
              <a:rPr lang="en-US" altLang="zh-CN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千骥</a:t>
            </a:r>
            <a:r>
              <a:rPr lang="zh-CN" altLang="en-US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基金</a:t>
            </a:r>
            <a:r>
              <a:rPr lang="en-US" altLang="zh-CN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</a:t>
            </a:r>
            <a:r>
              <a:rPr lang="zh-CN" altLang="en-US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创一、二号基金</a:t>
            </a:r>
            <a:r>
              <a:rPr lang="en-US" altLang="zh-CN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盛维基金</a:t>
            </a:r>
            <a:endParaRPr lang="en-US" altLang="zh-CN" sz="1400" kern="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21" indent="-285721" algn="just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zh-CN" altLang="en-US" sz="1400" b="1" dirty="0">
                <a:solidFill>
                  <a:srgbClr val="0070C0"/>
                </a:solidFill>
                <a:latin typeface="迷你简小标宋" panose="03000509000000000000" pitchFamily="65" charset="-122"/>
                <a:ea typeface="迷你简小标宋" panose="03000509000000000000" pitchFamily="65" charset="-122"/>
              </a:rPr>
              <a:t>类金融服务</a:t>
            </a:r>
            <a:r>
              <a:rPr lang="zh-CN" altLang="en-US" sz="1400" b="1" dirty="0">
                <a:solidFill>
                  <a:srgbClr val="262626"/>
                </a:solidFill>
                <a:latin typeface="+mn-ea"/>
              </a:rPr>
              <a:t>  </a:t>
            </a:r>
            <a:r>
              <a:rPr lang="zh-CN" altLang="en-US" sz="14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融资</a:t>
            </a:r>
            <a:r>
              <a:rPr lang="zh-CN" altLang="zh-CN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担保</a:t>
            </a:r>
            <a:r>
              <a:rPr lang="zh-CN" altLang="en-US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</a:t>
            </a:r>
            <a:r>
              <a:rPr lang="en-US" altLang="zh-CN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小贷</a:t>
            </a:r>
            <a:r>
              <a:rPr lang="zh-CN" altLang="en-US" sz="14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</a:t>
            </a:r>
            <a:endParaRPr lang="en-US" altLang="zh-CN" sz="1400" kern="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Box 58">
            <a:extLst>
              <a:ext uri="{FF2B5EF4-FFF2-40B4-BE49-F238E27FC236}">
                <a16:creationId xmlns:a16="http://schemas.microsoft.com/office/drawing/2014/main" id="{B1376610-DEF6-478D-97F3-695336ABCC60}"/>
              </a:ext>
            </a:extLst>
          </p:cNvPr>
          <p:cNvSpPr txBox="1"/>
          <p:nvPr/>
        </p:nvSpPr>
        <p:spPr>
          <a:xfrm>
            <a:off x="3574926" y="521141"/>
            <a:ext cx="7948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STI also delivers complete 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finance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services to clients</a:t>
            </a:r>
          </a:p>
          <a:p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  Fund Management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/ Similar Financial service / 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Venture Capital 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668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bg1">
                <a:lumMod val="95000"/>
              </a:schemeClr>
            </a:gs>
            <a:gs pos="83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340004" y="2240425"/>
            <a:ext cx="2699648" cy="2699648"/>
          </a:xfrm>
          <a:prstGeom prst="ellipse">
            <a:avLst/>
          </a:prstGeom>
          <a:noFill/>
          <a:ln w="63500">
            <a:solidFill>
              <a:srgbClr val="006CB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Content Placeholder 7"/>
          <p:cNvSpPr txBox="1"/>
          <p:nvPr/>
        </p:nvSpPr>
        <p:spPr>
          <a:xfrm>
            <a:off x="77313" y="2601888"/>
            <a:ext cx="5217832" cy="1334037"/>
          </a:xfrm>
          <a:prstGeom prst="rect">
            <a:avLst/>
          </a:prstGeom>
        </p:spPr>
        <p:txBody>
          <a:bodyPr vert="horz" wrap="square" lIns="91428" tIns="45714" rIns="91428" bIns="45714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999" dirty="0">
                <a:solidFill>
                  <a:srgbClr val="006CB8"/>
                </a:solidFill>
              </a:rPr>
              <a:t>T</a:t>
            </a:r>
            <a:r>
              <a:rPr lang="en-US" altLang="zh-CN" sz="5999" dirty="0">
                <a:solidFill>
                  <a:srgbClr val="006CB8"/>
                </a:solidFill>
              </a:rPr>
              <a:t>hanks</a:t>
            </a:r>
            <a:endParaRPr lang="en-US" sz="5999" dirty="0">
              <a:solidFill>
                <a:srgbClr val="006CB8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FF73A37-FF72-4682-83D8-78B9CDE7B138}"/>
              </a:ext>
            </a:extLst>
          </p:cNvPr>
          <p:cNvSpPr txBox="1"/>
          <p:nvPr/>
        </p:nvSpPr>
        <p:spPr>
          <a:xfrm>
            <a:off x="8093418" y="5694975"/>
            <a:ext cx="3793920" cy="636942"/>
          </a:xfrm>
          <a:prstGeom prst="rect">
            <a:avLst/>
          </a:prstGeom>
        </p:spPr>
        <p:txBody>
          <a:bodyPr vert="horz" lIns="91428" tIns="45714" rIns="91428" bIns="45714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600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F9 Plaza B,  NO.415,  </a:t>
            </a:r>
            <a:r>
              <a:rPr lang="en-US" altLang="zh-CN" sz="1600" dirty="0" err="1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Zhengli</a:t>
            </a:r>
            <a:r>
              <a:rPr lang="en-US" altLang="zh-CN" sz="1600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Rd. </a:t>
            </a:r>
          </a:p>
          <a:p>
            <a:pPr algn="l"/>
            <a:r>
              <a:rPr lang="en-US" altLang="zh-CN" sz="1600" dirty="0" err="1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Yangpu</a:t>
            </a:r>
            <a:r>
              <a:rPr lang="en-US" altLang="zh-CN" sz="1600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District,  Shanghai</a:t>
            </a:r>
          </a:p>
        </p:txBody>
      </p:sp>
      <p:pic>
        <p:nvPicPr>
          <p:cNvPr id="24" name="图片 23" descr="传真.png">
            <a:extLst>
              <a:ext uri="{FF2B5EF4-FFF2-40B4-BE49-F238E27FC236}">
                <a16:creationId xmlns:a16="http://schemas.microsoft.com/office/drawing/2014/main" id="{64C23026-D3E7-4AF4-AA36-52EF68AE33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2923" y="5067131"/>
            <a:ext cx="479316" cy="479316"/>
          </a:xfrm>
          <a:prstGeom prst="rect">
            <a:avLst/>
          </a:prstGeom>
        </p:spPr>
      </p:pic>
      <p:pic>
        <p:nvPicPr>
          <p:cNvPr id="25" name="图片 24" descr="地址.png">
            <a:extLst>
              <a:ext uri="{FF2B5EF4-FFF2-40B4-BE49-F238E27FC236}">
                <a16:creationId xmlns:a16="http://schemas.microsoft.com/office/drawing/2014/main" id="{EC4EC097-91F1-4A68-9302-F91203FE5A6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2923" y="5673113"/>
            <a:ext cx="479316" cy="479316"/>
          </a:xfrm>
          <a:prstGeom prst="rect">
            <a:avLst/>
          </a:prstGeom>
        </p:spPr>
      </p:pic>
      <p:pic>
        <p:nvPicPr>
          <p:cNvPr id="26" name="图片 25" descr="电话.png">
            <a:extLst>
              <a:ext uri="{FF2B5EF4-FFF2-40B4-BE49-F238E27FC236}">
                <a16:creationId xmlns:a16="http://schemas.microsoft.com/office/drawing/2014/main" id="{16CC6289-B73F-45B6-957A-E1677CCE5C3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2923" y="4461149"/>
            <a:ext cx="479316" cy="479316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C98BE14-EBF7-4C1E-A728-F1C6E23DB529}"/>
              </a:ext>
            </a:extLst>
          </p:cNvPr>
          <p:cNvSpPr txBox="1"/>
          <p:nvPr/>
        </p:nvSpPr>
        <p:spPr>
          <a:xfrm>
            <a:off x="8054750" y="4357824"/>
            <a:ext cx="3412070" cy="1518205"/>
          </a:xfrm>
          <a:prstGeom prst="rect">
            <a:avLst/>
          </a:prstGeom>
        </p:spPr>
        <p:txBody>
          <a:bodyPr vert="horz" lIns="91428" tIns="45714" rIns="91428" bIns="45714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en-US" sz="1600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008621</a:t>
            </a:r>
            <a:r>
              <a:rPr lang="en-US" altLang="zh-CN" sz="1600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—65110505</a:t>
            </a:r>
            <a:endParaRPr lang="en-US" sz="1600" dirty="0">
              <a:solidFill>
                <a:srgbClr val="006CB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200000"/>
              </a:lnSpc>
            </a:pPr>
            <a:r>
              <a:rPr lang="en-US" altLang="zh-CN" sz="1600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008621—65112713</a:t>
            </a:r>
          </a:p>
        </p:txBody>
      </p:sp>
      <p:grpSp>
        <p:nvGrpSpPr>
          <p:cNvPr id="17" name="Group 22">
            <a:extLst>
              <a:ext uri="{FF2B5EF4-FFF2-40B4-BE49-F238E27FC236}">
                <a16:creationId xmlns:a16="http://schemas.microsoft.com/office/drawing/2014/main" id="{10D17472-676E-4AA2-B55D-6BC75A1C74C0}"/>
              </a:ext>
            </a:extLst>
          </p:cNvPr>
          <p:cNvGrpSpPr/>
          <p:nvPr/>
        </p:nvGrpSpPr>
        <p:grpSpPr>
          <a:xfrm>
            <a:off x="1687417" y="3861048"/>
            <a:ext cx="2031525" cy="46794"/>
            <a:chOff x="7397791" y="3750948"/>
            <a:chExt cx="720000" cy="59682"/>
          </a:xfrm>
        </p:grpSpPr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E5D240EE-182C-4C93-8C52-89A307231FB0}"/>
                </a:ext>
              </a:extLst>
            </p:cNvPr>
            <p:cNvSpPr/>
            <p:nvPr/>
          </p:nvSpPr>
          <p:spPr>
            <a:xfrm>
              <a:off x="7397791" y="3750948"/>
              <a:ext cx="540000" cy="58058"/>
            </a:xfrm>
            <a:prstGeom prst="rect">
              <a:avLst/>
            </a:prstGeom>
            <a:solidFill>
              <a:srgbClr val="228B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8F40FDD5-3D2F-45BA-A73D-DB1C2F54CF22}"/>
                </a:ext>
              </a:extLst>
            </p:cNvPr>
            <p:cNvSpPr/>
            <p:nvPr/>
          </p:nvSpPr>
          <p:spPr>
            <a:xfrm>
              <a:off x="7937791" y="3752572"/>
              <a:ext cx="180000" cy="5805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pic>
        <p:nvPicPr>
          <p:cNvPr id="15" name="图片 14" descr="完成图.png">
            <a:extLst>
              <a:ext uri="{FF2B5EF4-FFF2-40B4-BE49-F238E27FC236}">
                <a16:creationId xmlns:a16="http://schemas.microsoft.com/office/drawing/2014/main" id="{C9175FAE-97A3-4A26-852D-D4C160B9D96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35366" y="3273306"/>
            <a:ext cx="2448272" cy="8822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bg1">
                <a:lumMod val="95000"/>
              </a:schemeClr>
            </a:gs>
            <a:gs pos="83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9" descr="7">
            <a:extLst>
              <a:ext uri="{FF2B5EF4-FFF2-40B4-BE49-F238E27FC236}">
                <a16:creationId xmlns:a16="http://schemas.microsoft.com/office/drawing/2014/main" id="{AA805CB3-681D-473B-90A7-F1708A75F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5127" y="2945414"/>
            <a:ext cx="6815286" cy="10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9" name="Picture 11" descr="11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42" y="1343297"/>
            <a:ext cx="11444385" cy="551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4" name="Rectangle 6"/>
          <p:cNvSpPr>
            <a:spLocks noChangeArrowheads="1"/>
          </p:cNvSpPr>
          <p:nvPr/>
        </p:nvSpPr>
        <p:spPr bwMode="auto">
          <a:xfrm>
            <a:off x="407142" y="481035"/>
            <a:ext cx="1614335" cy="58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    录</a:t>
            </a:r>
          </a:p>
        </p:txBody>
      </p:sp>
      <p:sp>
        <p:nvSpPr>
          <p:cNvPr id="135175" name="Rectangle 7"/>
          <p:cNvSpPr>
            <a:spLocks noChangeArrowheads="1"/>
          </p:cNvSpPr>
          <p:nvPr/>
        </p:nvSpPr>
        <p:spPr bwMode="auto">
          <a:xfrm>
            <a:off x="334566" y="1027056"/>
            <a:ext cx="17276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rgbClr val="006CB8"/>
                </a:solidFill>
                <a:ea typeface="迷你简小标宋" panose="03000509000000000000" pitchFamily="65" charset="-122"/>
              </a:rPr>
              <a:t>CONTENTS</a:t>
            </a:r>
          </a:p>
        </p:txBody>
      </p:sp>
      <p:pic>
        <p:nvPicPr>
          <p:cNvPr id="135177" name="Picture 9" descr="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93070"/>
            <a:ext cx="6815286" cy="10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4289D5-D0CD-4EFB-98DC-79B8411A19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9"/>
          <a:stretch/>
        </p:blipFill>
        <p:spPr>
          <a:xfrm>
            <a:off x="4231207" y="1527760"/>
            <a:ext cx="6656317" cy="4853568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DA0C0459-9500-4198-8BDB-F1FF54C924D4}"/>
              </a:ext>
            </a:extLst>
          </p:cNvPr>
          <p:cNvGrpSpPr/>
          <p:nvPr/>
        </p:nvGrpSpPr>
        <p:grpSpPr>
          <a:xfrm>
            <a:off x="1189137" y="3120850"/>
            <a:ext cx="2285649" cy="2016272"/>
            <a:chOff x="1189137" y="2636912"/>
            <a:chExt cx="2285649" cy="2016272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C2CCD950-C6A4-4173-A77D-D06BF3B4F118}"/>
                </a:ext>
              </a:extLst>
            </p:cNvPr>
            <p:cNvGrpSpPr/>
            <p:nvPr/>
          </p:nvGrpSpPr>
          <p:grpSpPr>
            <a:xfrm>
              <a:off x="1189137" y="2636912"/>
              <a:ext cx="2285649" cy="1927578"/>
              <a:chOff x="1189137" y="2636912"/>
              <a:chExt cx="2285649" cy="1927578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BDE457BC-64D7-413F-A87C-DF51B05E8E60}"/>
                  </a:ext>
                </a:extLst>
              </p:cNvPr>
              <p:cNvGrpSpPr/>
              <p:nvPr/>
            </p:nvGrpSpPr>
            <p:grpSpPr>
              <a:xfrm>
                <a:off x="1189137" y="2636912"/>
                <a:ext cx="2285649" cy="1927578"/>
                <a:chOff x="347634" y="2828325"/>
                <a:chExt cx="2285947" cy="1927829"/>
              </a:xfrm>
            </p:grpSpPr>
            <p:grpSp>
              <p:nvGrpSpPr>
                <p:cNvPr id="6" name="组合 5">
                  <a:extLst>
                    <a:ext uri="{FF2B5EF4-FFF2-40B4-BE49-F238E27FC236}">
                      <a16:creationId xmlns:a16="http://schemas.microsoft.com/office/drawing/2014/main" id="{2908D3E9-5058-4217-A47A-48A585A56F0B}"/>
                    </a:ext>
                  </a:extLst>
                </p:cNvPr>
                <p:cNvGrpSpPr/>
                <p:nvPr/>
              </p:nvGrpSpPr>
              <p:grpSpPr>
                <a:xfrm>
                  <a:off x="347634" y="2828325"/>
                  <a:ext cx="2285946" cy="719056"/>
                  <a:chOff x="534347" y="2593466"/>
                  <a:chExt cx="2285946" cy="719056"/>
                </a:xfrm>
              </p:grpSpPr>
              <p:sp>
                <p:nvSpPr>
                  <p:cNvPr id="17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534347" y="2735132"/>
                    <a:ext cx="576754" cy="57739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rgbClr val="FFFFFF"/>
                      </a:gs>
                      <a:gs pos="0">
                        <a:srgbClr val="D9DEDF"/>
                      </a:gs>
                    </a:gsLst>
                    <a:lin ang="2700000" scaled="0"/>
                    <a:tileRect/>
                  </a:gradFill>
                  <a:ln w="28575"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D9D9DA"/>
                        </a:gs>
                      </a:gsLst>
                      <a:lin ang="2700000" scaled="0"/>
                      <a:tileRect/>
                    </a:gradFill>
                  </a:ln>
                  <a:effectLst>
                    <a:outerShdw blurRad="279400" dist="76200" dir="2700000" sx="101000" sy="101000" algn="tl" rotWithShape="0">
                      <a:prstClr val="black">
                        <a:alpha val="28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135235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629918" y="2830293"/>
                    <a:ext cx="349776" cy="43088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200" dirty="0">
                        <a:solidFill>
                          <a:srgbClr val="006CB8"/>
                        </a:solidFill>
                        <a:latin typeface="方正兰亭大黑_GBK" pitchFamily="2" charset="-122"/>
                        <a:ea typeface="方正兰亭大黑_GBK" pitchFamily="2" charset="-122"/>
                      </a:rPr>
                      <a:t>1</a:t>
                    </a:r>
                  </a:p>
                </p:txBody>
              </p:sp>
              <p:sp>
                <p:nvSpPr>
                  <p:cNvPr id="135241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1599073" y="2593466"/>
                    <a:ext cx="1221220" cy="50488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zh-CN" altLang="en-US" sz="2000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rPr>
                      <a:t>集团概况</a:t>
                    </a:r>
                    <a:endParaRPr lang="zh-CN" altLang="en-US" sz="2000" dirty="0">
                      <a:solidFill>
                        <a:schemeClr val="bg1"/>
                      </a:solidFill>
                      <a:ea typeface="微软雅黑" pitchFamily="34" charset="-122"/>
                    </a:endParaRPr>
                  </a:p>
                </p:txBody>
              </p:sp>
            </p:grpSp>
            <p:grpSp>
              <p:nvGrpSpPr>
                <p:cNvPr id="7" name="组合 6">
                  <a:extLst>
                    <a:ext uri="{FF2B5EF4-FFF2-40B4-BE49-F238E27FC236}">
                      <a16:creationId xmlns:a16="http://schemas.microsoft.com/office/drawing/2014/main" id="{A3EF4DC1-668C-4C5C-9634-D2BF34CC5671}"/>
                    </a:ext>
                  </a:extLst>
                </p:cNvPr>
                <p:cNvGrpSpPr/>
                <p:nvPr/>
              </p:nvGrpSpPr>
              <p:grpSpPr>
                <a:xfrm>
                  <a:off x="365829" y="4140575"/>
                  <a:ext cx="2267752" cy="615579"/>
                  <a:chOff x="534347" y="3408143"/>
                  <a:chExt cx="2267752" cy="615579"/>
                </a:xfrm>
              </p:grpSpPr>
              <p:sp>
                <p:nvSpPr>
                  <p:cNvPr id="2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534347" y="3446332"/>
                    <a:ext cx="576754" cy="57739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rgbClr val="FFFFFF"/>
                      </a:gs>
                      <a:gs pos="0">
                        <a:srgbClr val="D9DEDF"/>
                      </a:gs>
                    </a:gsLst>
                    <a:lin ang="2700000" scaled="0"/>
                    <a:tileRect/>
                  </a:gradFill>
                  <a:ln w="28575">
                    <a:gradFill flip="none" rotWithShape="1">
                      <a:gsLst>
                        <a:gs pos="0">
                          <a:srgbClr val="FFFFFF"/>
                        </a:gs>
                        <a:gs pos="100000">
                          <a:srgbClr val="D9D9DA"/>
                        </a:gs>
                      </a:gsLst>
                      <a:lin ang="2700000" scaled="0"/>
                      <a:tileRect/>
                    </a:gradFill>
                  </a:ln>
                  <a:effectLst>
                    <a:outerShdw blurRad="279400" dist="76200" dir="2700000" sx="101000" sy="101000" algn="tl" rotWithShape="0">
                      <a:prstClr val="black">
                        <a:alpha val="28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135237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629918" y="3552605"/>
                    <a:ext cx="349776" cy="43088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200" dirty="0">
                        <a:solidFill>
                          <a:srgbClr val="006CB8"/>
                        </a:solidFill>
                        <a:latin typeface="方正兰亭大黑_GBK" pitchFamily="2" charset="-122"/>
                        <a:ea typeface="方正兰亭大黑_GBK" pitchFamily="2" charset="-122"/>
                      </a:rPr>
                      <a:t>2</a:t>
                    </a:r>
                  </a:p>
                </p:txBody>
              </p:sp>
              <p:sp>
                <p:nvSpPr>
                  <p:cNvPr id="135242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1580880" y="3408143"/>
                    <a:ext cx="1221219" cy="49962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zh-CN" altLang="en-US" sz="2000" dirty="0">
                        <a:solidFill>
                          <a:srgbClr val="006CB8"/>
                        </a:solidFill>
                        <a:latin typeface="微软雅黑" pitchFamily="34" charset="-122"/>
                        <a:ea typeface="微软雅黑" pitchFamily="34" charset="-122"/>
                      </a:rPr>
                      <a:t>业务发展</a:t>
                    </a:r>
                  </a:p>
                </p:txBody>
              </p:sp>
            </p:grpSp>
          </p:grpSp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213121D-D77E-4FBF-BF8E-8BA31C6834E6}"/>
                  </a:ext>
                </a:extLst>
              </p:cNvPr>
              <p:cNvSpPr txBox="1"/>
              <p:nvPr/>
            </p:nvSpPr>
            <p:spPr>
              <a:xfrm>
                <a:off x="2264355" y="2989251"/>
                <a:ext cx="1210430" cy="369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About STI</a:t>
                </a:r>
                <a:endParaRPr lang="zh-CN" alt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BA05C21-5CA5-4D94-A38E-8A50D9C7F67F}"/>
                </a:ext>
              </a:extLst>
            </p:cNvPr>
            <p:cNvSpPr txBox="1"/>
            <p:nvPr/>
          </p:nvSpPr>
          <p:spPr>
            <a:xfrm>
              <a:off x="2264355" y="4283852"/>
              <a:ext cx="12104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dirty="0">
                  <a:solidFill>
                    <a:srgbClr val="006CB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Business</a:t>
              </a:r>
              <a:endParaRPr lang="zh-CN" altLang="en-US" dirty="0">
                <a:solidFill>
                  <a:srgbClr val="006CB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bg1">
                <a:lumMod val="95000"/>
              </a:schemeClr>
            </a:gs>
            <a:gs pos="83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完成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95134" y="322036"/>
            <a:ext cx="981180" cy="353579"/>
          </a:xfrm>
          <a:prstGeom prst="rect">
            <a:avLst/>
          </a:prstGeom>
        </p:spPr>
      </p:pic>
      <p:sp>
        <p:nvSpPr>
          <p:cNvPr id="10" name="Title 1"/>
          <p:cNvSpPr txBox="1"/>
          <p:nvPr/>
        </p:nvSpPr>
        <p:spPr>
          <a:xfrm>
            <a:off x="1857308" y="2074795"/>
            <a:ext cx="8475797" cy="292249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Integrated Service Provider for promoting Innovation and Entrepreneurship</a:t>
            </a: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3B8520EC-269A-4C70-B899-5CEEFC824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42" y="481035"/>
            <a:ext cx="18261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关于科创</a:t>
            </a:r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92A55FAA-55AC-4DF4-AEB2-C5F3D60F7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74" y="969691"/>
            <a:ext cx="17541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en-US" altLang="zh-CN" sz="2000" b="1" dirty="0">
                <a:solidFill>
                  <a:srgbClr val="006CB8"/>
                </a:solidFill>
                <a:ea typeface="迷你简小标宋" panose="03000509000000000000" pitchFamily="65" charset="-122"/>
              </a:rPr>
              <a:t>ABOUT STI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B47B286-0FDF-4615-99B1-7EEC487E78A1}"/>
              </a:ext>
            </a:extLst>
          </p:cNvPr>
          <p:cNvSpPr txBox="1"/>
          <p:nvPr/>
        </p:nvSpPr>
        <p:spPr>
          <a:xfrm>
            <a:off x="4964127" y="155419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创新创业综合服务商</a:t>
            </a:r>
          </a:p>
        </p:txBody>
      </p:sp>
      <p:grpSp>
        <p:nvGrpSpPr>
          <p:cNvPr id="33" name="Group 22">
            <a:extLst>
              <a:ext uri="{FF2B5EF4-FFF2-40B4-BE49-F238E27FC236}">
                <a16:creationId xmlns:a16="http://schemas.microsoft.com/office/drawing/2014/main" id="{2738FB42-FB47-47EF-B833-63EF3AB15554}"/>
              </a:ext>
            </a:extLst>
          </p:cNvPr>
          <p:cNvGrpSpPr/>
          <p:nvPr/>
        </p:nvGrpSpPr>
        <p:grpSpPr>
          <a:xfrm>
            <a:off x="4994886" y="1952365"/>
            <a:ext cx="2232486" cy="46794"/>
            <a:chOff x="7397791" y="3750948"/>
            <a:chExt cx="720000" cy="59682"/>
          </a:xfrm>
        </p:grpSpPr>
        <p:sp>
          <p:nvSpPr>
            <p:cNvPr id="34" name="Rectangle 23">
              <a:extLst>
                <a:ext uri="{FF2B5EF4-FFF2-40B4-BE49-F238E27FC236}">
                  <a16:creationId xmlns:a16="http://schemas.microsoft.com/office/drawing/2014/main" id="{30C861B5-4B2C-4607-9DE2-71CC5B67D09E}"/>
                </a:ext>
              </a:extLst>
            </p:cNvPr>
            <p:cNvSpPr/>
            <p:nvPr/>
          </p:nvSpPr>
          <p:spPr>
            <a:xfrm>
              <a:off x="7397791" y="3750948"/>
              <a:ext cx="540000" cy="58058"/>
            </a:xfrm>
            <a:prstGeom prst="rect">
              <a:avLst/>
            </a:prstGeom>
            <a:solidFill>
              <a:srgbClr val="228B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0" name="Rectangle 25">
              <a:extLst>
                <a:ext uri="{FF2B5EF4-FFF2-40B4-BE49-F238E27FC236}">
                  <a16:creationId xmlns:a16="http://schemas.microsoft.com/office/drawing/2014/main" id="{1F714362-8442-46BF-97A3-824D749E45D9}"/>
                </a:ext>
              </a:extLst>
            </p:cNvPr>
            <p:cNvSpPr/>
            <p:nvPr/>
          </p:nvSpPr>
          <p:spPr>
            <a:xfrm>
              <a:off x="7937791" y="3752572"/>
              <a:ext cx="180000" cy="5805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9D9FA1B-06B6-4827-AA39-33BD02E49D60}"/>
              </a:ext>
            </a:extLst>
          </p:cNvPr>
          <p:cNvGrpSpPr/>
          <p:nvPr/>
        </p:nvGrpSpPr>
        <p:grpSpPr>
          <a:xfrm>
            <a:off x="708929" y="4637288"/>
            <a:ext cx="11067385" cy="1771278"/>
            <a:chOff x="683289" y="2669723"/>
            <a:chExt cx="11067385" cy="1771278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E11BAE4F-EA4D-41D7-8ED1-1B35A56406D0}"/>
                </a:ext>
              </a:extLst>
            </p:cNvPr>
            <p:cNvSpPr txBox="1"/>
            <p:nvPr/>
          </p:nvSpPr>
          <p:spPr>
            <a:xfrm>
              <a:off x="683289" y="2669723"/>
              <a:ext cx="233589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成立于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2011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600" dirty="0">
                  <a:solidFill>
                    <a:srgbClr val="A0A3A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July 2011 </a:t>
              </a:r>
              <a:r>
                <a:rPr lang="en-US" altLang="zh-CN" sz="1600" dirty="0">
                  <a:solidFill>
                    <a:srgbClr val="006CB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Founded</a:t>
              </a:r>
              <a:endParaRPr lang="zh-CN" altLang="en-US" sz="1600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6ABA1062-48F8-43D2-BCB0-BCEA0EEDC9CC}"/>
                </a:ext>
              </a:extLst>
            </p:cNvPr>
            <p:cNvSpPr txBox="1"/>
            <p:nvPr/>
          </p:nvSpPr>
          <p:spPr>
            <a:xfrm>
              <a:off x="4481164" y="2669723"/>
              <a:ext cx="24753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区属国有独资公司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600" dirty="0">
                  <a:solidFill>
                    <a:srgbClr val="A0A3A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en-US" altLang="zh-CN" sz="1600" dirty="0">
                  <a:solidFill>
                    <a:srgbClr val="006CB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State-owned</a:t>
              </a:r>
              <a:r>
                <a:rPr lang="en-US" altLang="zh-CN" sz="1600" dirty="0">
                  <a:solidFill>
                    <a:srgbClr val="A0A3A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Nature</a:t>
              </a:r>
              <a:endParaRPr lang="zh-CN" altLang="en-US" sz="1600" dirty="0">
                <a:solidFill>
                  <a:srgbClr val="A0A3A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37CDE082-998F-4D47-9D34-ABBB2D08BBBC}"/>
                </a:ext>
              </a:extLst>
            </p:cNvPr>
            <p:cNvSpPr txBox="1"/>
            <p:nvPr/>
          </p:nvSpPr>
          <p:spPr>
            <a:xfrm>
              <a:off x="8249522" y="2669723"/>
              <a:ext cx="24753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15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家控股子公司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600" dirty="0">
                  <a:solidFill>
                    <a:srgbClr val="A0A3A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15 </a:t>
              </a:r>
              <a:r>
                <a:rPr lang="en-US" altLang="zh-CN" sz="1600" dirty="0">
                  <a:solidFill>
                    <a:srgbClr val="006CB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Subsidiaries</a:t>
              </a:r>
              <a:endParaRPr lang="zh-CN" altLang="en-US" sz="1600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650CAAF8-D05E-469E-A623-4622D446D63E}"/>
                </a:ext>
              </a:extLst>
            </p:cNvPr>
            <p:cNvSpPr txBox="1"/>
            <p:nvPr/>
          </p:nvSpPr>
          <p:spPr>
            <a:xfrm>
              <a:off x="8249522" y="3579227"/>
              <a:ext cx="350115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42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家参股企业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600" dirty="0">
                  <a:solidFill>
                    <a:srgbClr val="A0A3A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42 </a:t>
              </a:r>
              <a:r>
                <a:rPr lang="en-US" altLang="zh-CN" sz="1600" dirty="0">
                  <a:solidFill>
                    <a:srgbClr val="006CB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Shareholding enterprises</a:t>
              </a:r>
              <a:endParaRPr lang="zh-CN" altLang="en-US" sz="1600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358764BF-12FC-4840-B087-CDA7A163F830}"/>
                </a:ext>
              </a:extLst>
            </p:cNvPr>
            <p:cNvSpPr txBox="1"/>
            <p:nvPr/>
          </p:nvSpPr>
          <p:spPr>
            <a:xfrm>
              <a:off x="683289" y="3579227"/>
              <a:ext cx="3790205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运营园区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140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万㎡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600" dirty="0">
                  <a:solidFill>
                    <a:srgbClr val="A0A3A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1.4 M </a:t>
              </a:r>
              <a:r>
                <a:rPr lang="zh-CN" altLang="en-US" sz="1600" dirty="0">
                  <a:solidFill>
                    <a:srgbClr val="A0A3A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㎡</a:t>
              </a:r>
              <a:r>
                <a:rPr lang="en-US" altLang="zh-CN" sz="1600" dirty="0">
                  <a:solidFill>
                    <a:srgbClr val="A0A3A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600" dirty="0">
                  <a:solidFill>
                    <a:srgbClr val="006CB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Real-estate Development</a:t>
              </a:r>
              <a:endParaRPr lang="id-ID" altLang="zh-CN" sz="1600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1600" dirty="0">
                <a:solidFill>
                  <a:srgbClr val="A0A3A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23F86D72-522C-4D7B-B534-304730F63FEB}"/>
                </a:ext>
              </a:extLst>
            </p:cNvPr>
            <p:cNvSpPr txBox="1"/>
            <p:nvPr/>
          </p:nvSpPr>
          <p:spPr>
            <a:xfrm>
              <a:off x="4481164" y="3579227"/>
              <a:ext cx="379020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职员近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300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人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600" dirty="0">
                  <a:solidFill>
                    <a:srgbClr val="A0A3A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nearly 300 talented </a:t>
              </a:r>
              <a:r>
                <a:rPr lang="en-US" altLang="zh-CN" sz="1600" dirty="0">
                  <a:solidFill>
                    <a:srgbClr val="006CB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employees</a:t>
              </a:r>
              <a:endParaRPr lang="zh-CN" altLang="en-US" sz="1600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4F884A54-E046-455A-AFB9-0944343B9C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21101" r="-397" b="51061"/>
          <a:stretch/>
        </p:blipFill>
        <p:spPr>
          <a:xfrm>
            <a:off x="-25474" y="2483331"/>
            <a:ext cx="12278022" cy="19092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74000">
              <a:schemeClr val="bg1">
                <a:lumMod val="95000"/>
              </a:schemeClr>
            </a:gs>
            <a:gs pos="83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9" descr="7">
            <a:extLst>
              <a:ext uri="{FF2B5EF4-FFF2-40B4-BE49-F238E27FC236}">
                <a16:creationId xmlns:a16="http://schemas.microsoft.com/office/drawing/2014/main" id="{4F95A64F-6BE2-414C-BEE8-0F7A54C85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435"/>
          <a:stretch/>
        </p:blipFill>
        <p:spPr bwMode="auto">
          <a:xfrm>
            <a:off x="-25474" y="3532167"/>
            <a:ext cx="2423884" cy="121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7">
            <a:extLst>
              <a:ext uri="{FF2B5EF4-FFF2-40B4-BE49-F238E27FC236}">
                <a16:creationId xmlns:a16="http://schemas.microsoft.com/office/drawing/2014/main" id="{8DAA3D7C-E595-428C-AF6F-C9E67F14C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435"/>
          <a:stretch/>
        </p:blipFill>
        <p:spPr bwMode="auto">
          <a:xfrm>
            <a:off x="7031310" y="3518291"/>
            <a:ext cx="5159103" cy="123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9ECE08F-1E98-4D33-B681-7AD641FF1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867" y="178740"/>
            <a:ext cx="1334760" cy="4809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B61E29C-2B56-4AFF-8018-C7DF882E44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13505" r="2744" b="18972"/>
          <a:stretch/>
        </p:blipFill>
        <p:spPr>
          <a:xfrm>
            <a:off x="406575" y="2165157"/>
            <a:ext cx="7794805" cy="3782164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064D9512-697F-4283-9C63-EA69AC2C7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42" y="481035"/>
            <a:ext cx="18261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关于科创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B984A90B-00F7-46A3-9327-BD18A2973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74" y="969691"/>
            <a:ext cx="17541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en-US" altLang="zh-CN" sz="2000" b="1" dirty="0">
                <a:solidFill>
                  <a:srgbClr val="006CB8"/>
                </a:solidFill>
                <a:ea typeface="迷你简小标宋" panose="03000509000000000000" pitchFamily="65" charset="-122"/>
              </a:rPr>
              <a:t>ABOUT STI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8E64AA8-C48B-43B3-987A-EB6EB2D1899C}"/>
              </a:ext>
            </a:extLst>
          </p:cNvPr>
          <p:cNvSpPr txBox="1"/>
          <p:nvPr/>
        </p:nvSpPr>
        <p:spPr>
          <a:xfrm>
            <a:off x="9365289" y="4309194"/>
            <a:ext cx="2522305" cy="199926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dist"/>
            <a:r>
              <a:rPr lang="en-US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</a:t>
            </a:r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 made STI unique</a:t>
            </a:r>
            <a:endParaRPr lang="en-US" altLang="en-US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6059F90-3AA7-4364-B91A-6AE968AA40D3}"/>
              </a:ext>
            </a:extLst>
          </p:cNvPr>
          <p:cNvSpPr txBox="1"/>
          <p:nvPr/>
        </p:nvSpPr>
        <p:spPr>
          <a:xfrm>
            <a:off x="8759502" y="207869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企业文化</a:t>
            </a:r>
          </a:p>
        </p:txBody>
      </p:sp>
      <p:grpSp>
        <p:nvGrpSpPr>
          <p:cNvPr id="21" name="Group 22">
            <a:extLst>
              <a:ext uri="{FF2B5EF4-FFF2-40B4-BE49-F238E27FC236}">
                <a16:creationId xmlns:a16="http://schemas.microsoft.com/office/drawing/2014/main" id="{4F707B4B-FF0B-4374-9EA2-5FF984256102}"/>
              </a:ext>
            </a:extLst>
          </p:cNvPr>
          <p:cNvGrpSpPr/>
          <p:nvPr/>
        </p:nvGrpSpPr>
        <p:grpSpPr>
          <a:xfrm>
            <a:off x="8790261" y="2563330"/>
            <a:ext cx="2232486" cy="46794"/>
            <a:chOff x="7397791" y="3750948"/>
            <a:chExt cx="720000" cy="59682"/>
          </a:xfrm>
        </p:grpSpPr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61E18FBF-A0AF-4A1B-8C38-0899E63515C8}"/>
                </a:ext>
              </a:extLst>
            </p:cNvPr>
            <p:cNvSpPr/>
            <p:nvPr/>
          </p:nvSpPr>
          <p:spPr>
            <a:xfrm>
              <a:off x="7397791" y="3750948"/>
              <a:ext cx="540000" cy="58058"/>
            </a:xfrm>
            <a:prstGeom prst="rect">
              <a:avLst/>
            </a:prstGeom>
            <a:solidFill>
              <a:srgbClr val="228B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02AB4271-B921-4CB5-AE3A-6BE10FE5344E}"/>
                </a:ext>
              </a:extLst>
            </p:cNvPr>
            <p:cNvSpPr/>
            <p:nvPr/>
          </p:nvSpPr>
          <p:spPr>
            <a:xfrm>
              <a:off x="7937791" y="3752572"/>
              <a:ext cx="180000" cy="5805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0B67CF8E-6F08-49DE-A2ED-76D1FDA0C1C1}"/>
              </a:ext>
            </a:extLst>
          </p:cNvPr>
          <p:cNvSpPr txBox="1"/>
          <p:nvPr/>
        </p:nvSpPr>
        <p:spPr>
          <a:xfrm>
            <a:off x="9819779" y="2751835"/>
            <a:ext cx="1584176" cy="166451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STI C</a:t>
            </a:r>
            <a:r>
              <a:rPr lang="en-US" altLang="zh-CN" sz="1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ulture</a:t>
            </a:r>
            <a:endParaRPr lang="en-US" altLang="en-US" sz="18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A3B8E2A-67E3-4CF4-90BF-6AA84686D49C}"/>
              </a:ext>
            </a:extLst>
          </p:cNvPr>
          <p:cNvSpPr txBox="1"/>
          <p:nvPr/>
        </p:nvSpPr>
        <p:spPr>
          <a:xfrm>
            <a:off x="9335566" y="3750009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科创因你而不同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905960BF-5CA4-4C68-9AB0-90E6D43DD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42" y="481035"/>
            <a:ext cx="18261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关于科创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BF9B1092-0660-4524-9944-29FEB0663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74" y="969691"/>
            <a:ext cx="17541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en-US" altLang="zh-CN" sz="2000" b="1" dirty="0">
                <a:solidFill>
                  <a:srgbClr val="006CB8"/>
                </a:solidFill>
                <a:ea typeface="迷你简小标宋" panose="03000509000000000000" pitchFamily="65" charset="-122"/>
              </a:rPr>
              <a:t>ABOUT STI</a:t>
            </a:r>
          </a:p>
        </p:txBody>
      </p: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B031BA9F-3761-47AB-8C1A-7E340B62EFEB}"/>
              </a:ext>
            </a:extLst>
          </p:cNvPr>
          <p:cNvGrpSpPr/>
          <p:nvPr/>
        </p:nvGrpSpPr>
        <p:grpSpPr>
          <a:xfrm>
            <a:off x="982638" y="1554466"/>
            <a:ext cx="10801200" cy="4460371"/>
            <a:chOff x="694606" y="1554466"/>
            <a:chExt cx="10801200" cy="4460371"/>
          </a:xfrm>
        </p:grpSpPr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A976793D-EA42-4811-BF13-3038E013B4FB}"/>
                </a:ext>
              </a:extLst>
            </p:cNvPr>
            <p:cNvGrpSpPr/>
            <p:nvPr/>
          </p:nvGrpSpPr>
          <p:grpSpPr>
            <a:xfrm>
              <a:off x="2541909" y="1554466"/>
              <a:ext cx="6993453" cy="3104510"/>
              <a:chOff x="2612981" y="2203301"/>
              <a:chExt cx="6993453" cy="786396"/>
            </a:xfrm>
          </p:grpSpPr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08789422-EAC9-4EC2-843A-9AEBD58B82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12981" y="2203301"/>
                <a:ext cx="3482227" cy="62687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B5AC63EC-FE83-493E-AF6E-D677B2CCAD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095207" y="2203301"/>
                <a:ext cx="3511227" cy="78639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1D43F784-F0BE-41F7-AAA0-E1DE89CA5426}"/>
                  </a:ext>
                </a:extLst>
              </p:cNvPr>
              <p:cNvCxnSpPr>
                <a:cxnSpLocks/>
                <a:endCxn id="9" idx="0"/>
              </p:cNvCxnSpPr>
              <p:nvPr/>
            </p:nvCxnSpPr>
            <p:spPr>
              <a:xfrm flipH="1">
                <a:off x="4685189" y="2203301"/>
                <a:ext cx="1410020" cy="62687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09C369FE-0EA2-402F-B701-FCFDB823BB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5207" y="2203301"/>
                <a:ext cx="979351" cy="62687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1" name="矩形: 圆角 110">
              <a:extLst>
                <a:ext uri="{FF2B5EF4-FFF2-40B4-BE49-F238E27FC236}">
                  <a16:creationId xmlns:a16="http://schemas.microsoft.com/office/drawing/2014/main" id="{04753D35-6C8F-4C8F-8B53-7B7C5DAE829B}"/>
                </a:ext>
              </a:extLst>
            </p:cNvPr>
            <p:cNvSpPr/>
            <p:nvPr/>
          </p:nvSpPr>
          <p:spPr>
            <a:xfrm>
              <a:off x="694606" y="2060848"/>
              <a:ext cx="10801200" cy="1514837"/>
            </a:xfrm>
            <a:prstGeom prst="roundRect">
              <a:avLst/>
            </a:prstGeom>
            <a:solidFill>
              <a:srgbClr val="A0A3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404E20A-6253-4B4F-B316-DA84924B1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1270" y="3783247"/>
              <a:ext cx="1754133" cy="109633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DF71F6D-9792-45F0-94F3-F87F995B5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6316" y="4029219"/>
              <a:ext cx="1435602" cy="60438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CC840F23-EB62-44A6-870E-FE0A8DC60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3910" y="4005064"/>
              <a:ext cx="1224138" cy="744652"/>
            </a:xfrm>
            <a:prstGeom prst="rect">
              <a:avLst/>
            </a:prstGeom>
          </p:spPr>
        </p:pic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5B957B15-240C-4BB1-BF6D-9DA82DA877EC}"/>
                </a:ext>
              </a:extLst>
            </p:cNvPr>
            <p:cNvSpPr/>
            <p:nvPr/>
          </p:nvSpPr>
          <p:spPr>
            <a:xfrm>
              <a:off x="1027901" y="4740805"/>
              <a:ext cx="2048465" cy="661636"/>
            </a:xfrm>
            <a:prstGeom prst="roundRect">
              <a:avLst/>
            </a:prstGeom>
            <a:solidFill>
              <a:srgbClr val="006C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大创智业务单元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5B923C30-E122-436B-B8DF-B1BF7FF71A87}"/>
                </a:ext>
              </a:extLst>
            </p:cNvPr>
            <p:cNvSpPr/>
            <p:nvPr/>
          </p:nvSpPr>
          <p:spPr>
            <a:xfrm>
              <a:off x="3548181" y="4740805"/>
              <a:ext cx="2048465" cy="661636"/>
            </a:xfrm>
            <a:prstGeom prst="roundRect">
              <a:avLst/>
            </a:prstGeom>
            <a:solidFill>
              <a:srgbClr val="006C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长阳创谷业务单元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3EACDCF5-E65A-4D00-8DBA-E021728124D1}"/>
                </a:ext>
              </a:extLst>
            </p:cNvPr>
            <p:cNvSpPr/>
            <p:nvPr/>
          </p:nvSpPr>
          <p:spPr>
            <a:xfrm>
              <a:off x="6068461" y="4740805"/>
              <a:ext cx="2048465" cy="661636"/>
            </a:xfrm>
            <a:prstGeom prst="roundRect">
              <a:avLst/>
            </a:prstGeom>
            <a:solidFill>
              <a:srgbClr val="006C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创新业务单元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938CA7A7-7CDD-4146-B312-AE4398601E1C}"/>
                </a:ext>
              </a:extLst>
            </p:cNvPr>
            <p:cNvSpPr/>
            <p:nvPr/>
          </p:nvSpPr>
          <p:spPr>
            <a:xfrm>
              <a:off x="8588741" y="4740805"/>
              <a:ext cx="2048465" cy="661636"/>
            </a:xfrm>
            <a:prstGeom prst="roundRect">
              <a:avLst/>
            </a:prstGeom>
            <a:solidFill>
              <a:srgbClr val="006C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专业服务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60C11ADA-E257-4DE9-9C9D-BB39D5BDD89D}"/>
                </a:ext>
              </a:extLst>
            </p:cNvPr>
            <p:cNvSpPr/>
            <p:nvPr/>
          </p:nvSpPr>
          <p:spPr>
            <a:xfrm>
              <a:off x="694606" y="5491617"/>
              <a:ext cx="264018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006CB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GREAT KNOWLEDGE &amp; INNOVATION COMMUNITY</a:t>
              </a:r>
              <a:endParaRPr lang="zh-CN" altLang="en-US" sz="1400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94391C8F-8C69-469E-8949-7BE9FFEFC89A}"/>
                </a:ext>
              </a:extLst>
            </p:cNvPr>
            <p:cNvSpPr/>
            <p:nvPr/>
          </p:nvSpPr>
          <p:spPr>
            <a:xfrm>
              <a:off x="3442192" y="5491617"/>
              <a:ext cx="226044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006CB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CHANGYANG CAMPUS</a:t>
              </a:r>
              <a:endParaRPr lang="zh-CN" altLang="en-US" sz="1400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99A935D-E00B-46CC-81EB-BBAE92FCD4A3}"/>
                </a:ext>
              </a:extLst>
            </p:cNvPr>
            <p:cNvSpPr/>
            <p:nvPr/>
          </p:nvSpPr>
          <p:spPr>
            <a:xfrm>
              <a:off x="5954054" y="5491617"/>
              <a:ext cx="226044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006CB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INNOVATION UNIT</a:t>
              </a:r>
              <a:endParaRPr lang="zh-CN" altLang="en-US" sz="1400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963CA70-6500-4259-AA27-098E69DC35DD}"/>
                </a:ext>
              </a:extLst>
            </p:cNvPr>
            <p:cNvSpPr/>
            <p:nvPr/>
          </p:nvSpPr>
          <p:spPr>
            <a:xfrm>
              <a:off x="8482752" y="5491617"/>
              <a:ext cx="226044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006CB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 SERVICES UNIT</a:t>
              </a:r>
              <a:endParaRPr lang="zh-CN" altLang="en-US" sz="1400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8" name="图片 57">
            <a:extLst>
              <a:ext uri="{FF2B5EF4-FFF2-40B4-BE49-F238E27FC236}">
                <a16:creationId xmlns:a16="http://schemas.microsoft.com/office/drawing/2014/main" id="{23F68B9C-8C31-4B64-953D-9ECAD88833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343" y="908720"/>
            <a:ext cx="1411967" cy="508817"/>
          </a:xfrm>
          <a:prstGeom prst="rect">
            <a:avLst/>
          </a:prstGeom>
        </p:spPr>
      </p:pic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5419F2CB-F94F-4937-89B1-D257D3F4C0FA}"/>
              </a:ext>
            </a:extLst>
          </p:cNvPr>
          <p:cNvGrpSpPr/>
          <p:nvPr/>
        </p:nvGrpSpPr>
        <p:grpSpPr>
          <a:xfrm>
            <a:off x="1054646" y="1920894"/>
            <a:ext cx="10584046" cy="1508106"/>
            <a:chOff x="695736" y="1826237"/>
            <a:chExt cx="10584046" cy="1508106"/>
          </a:xfrm>
        </p:grpSpPr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FEDA6554-B95B-4F53-A387-E9777D6C6DAC}"/>
                </a:ext>
              </a:extLst>
            </p:cNvPr>
            <p:cNvSpPr txBox="1"/>
            <p:nvPr/>
          </p:nvSpPr>
          <p:spPr>
            <a:xfrm>
              <a:off x="695736" y="1826237"/>
              <a:ext cx="1248951" cy="12618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/>
                  <a:sym typeface="Verdana" panose="020B0604030504040204"/>
                </a:rPr>
                <a:t>综合管理部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/>
                  <a:sym typeface="Verdana" panose="020B0604030504040204"/>
                </a:rPr>
                <a:t>Synthesis</a:t>
              </a: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781F6FB1-D986-4BFF-9F6E-367B9DF9E461}"/>
                </a:ext>
              </a:extLst>
            </p:cNvPr>
            <p:cNvSpPr txBox="1"/>
            <p:nvPr/>
          </p:nvSpPr>
          <p:spPr>
            <a:xfrm>
              <a:off x="1919005" y="1826237"/>
              <a:ext cx="1252865" cy="12618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/>
                  <a:sym typeface="Verdana" panose="020B0604030504040204"/>
                </a:rPr>
                <a:t>人力资源部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/>
                  <a:sym typeface="Verdana" panose="020B0604030504040204"/>
                </a:rPr>
                <a:t>HR</a:t>
              </a:r>
            </a:p>
          </p:txBody>
        </p: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EC35264F-2E9D-42C7-A32F-2D1476FE4E9A}"/>
                </a:ext>
              </a:extLst>
            </p:cNvPr>
            <p:cNvSpPr txBox="1"/>
            <p:nvPr/>
          </p:nvSpPr>
          <p:spPr>
            <a:xfrm>
              <a:off x="3146188" y="1826237"/>
              <a:ext cx="1252865" cy="12618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/>
                  <a:sym typeface="Verdana" panose="020B0604030504040204"/>
                </a:rPr>
                <a:t>财务管理部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/>
                  <a:sym typeface="Verdana" panose="020B0604030504040204"/>
                </a:rPr>
                <a:t>Financial</a:t>
              </a:r>
            </a:p>
          </p:txBody>
        </p: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144E325E-2929-403E-9AF7-A8E55310FADF}"/>
                </a:ext>
              </a:extLst>
            </p:cNvPr>
            <p:cNvSpPr txBox="1"/>
            <p:nvPr/>
          </p:nvSpPr>
          <p:spPr>
            <a:xfrm>
              <a:off x="4373371" y="2057070"/>
              <a:ext cx="172293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/>
                  <a:sym typeface="Verdana" panose="020B0604030504040204"/>
                </a:rPr>
                <a:t>企业发展和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/>
                  <a:sym typeface="Verdana" panose="020B0604030504040204"/>
                </a:rPr>
                <a:t>园区管理部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Verdana" panose="020B0604030504040204"/>
              </a:endParaRPr>
            </a:p>
            <a:p>
              <a:pPr algn="ctr">
                <a:defRPr/>
              </a:pP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Verdana" panose="020B0604030504040204"/>
                </a:rPr>
                <a:t>Enterprise &amp; Park </a:t>
              </a:r>
              <a:r>
                <a:rPr lang="en-US" altLang="zh-CN" sz="14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Dvpt</a:t>
              </a: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 And MAT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Verdana" panose="020B0604030504040204"/>
              </a:endParaRPr>
            </a:p>
          </p:txBody>
        </p:sp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137BA134-23AB-438A-A0F6-215155EFF2C8}"/>
                </a:ext>
              </a:extLst>
            </p:cNvPr>
            <p:cNvSpPr txBox="1"/>
            <p:nvPr/>
          </p:nvSpPr>
          <p:spPr>
            <a:xfrm>
              <a:off x="7767871" y="1826238"/>
              <a:ext cx="1426551" cy="15081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/>
                  <a:sym typeface="Verdana" panose="020B0604030504040204"/>
                </a:rPr>
                <a:t>股权管理部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/>
                  <a:sym typeface="Verdana" panose="020B0604030504040204"/>
                </a:rPr>
                <a:t>Stock equity MGT</a:t>
              </a:r>
            </a:p>
          </p:txBody>
        </p:sp>
        <p:sp>
          <p:nvSpPr>
            <p:cNvPr id="103" name="文本框 102">
              <a:extLst>
                <a:ext uri="{FF2B5EF4-FFF2-40B4-BE49-F238E27FC236}">
                  <a16:creationId xmlns:a16="http://schemas.microsoft.com/office/drawing/2014/main" id="{C3FE5C46-7637-4177-A072-EC8BCB1F9904}"/>
                </a:ext>
              </a:extLst>
            </p:cNvPr>
            <p:cNvSpPr txBox="1"/>
            <p:nvPr/>
          </p:nvSpPr>
          <p:spPr>
            <a:xfrm>
              <a:off x="6070621" y="2057070"/>
              <a:ext cx="172293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/>
                  <a:sym typeface="Verdana" panose="020B0604030504040204"/>
                </a:rPr>
                <a:t>园区开发建设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/>
                  <a:sym typeface="Verdana" panose="020B0604030504040204"/>
                </a:rPr>
                <a:t>与管理中心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Verdana" panose="020B0604030504040204"/>
              </a:endParaRPr>
            </a:p>
            <a:p>
              <a:pPr algn="ctr">
                <a:defRPr/>
              </a:pP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Verdana" panose="020B0604030504040204"/>
                </a:rPr>
                <a:t>Park Construction</a:t>
              </a:r>
              <a:r>
                <a:rPr lang="en-US" altLang="zh-CN" sz="1400" dirty="0">
                  <a:solidFill>
                    <a:schemeClr val="bg1"/>
                  </a:solidFill>
                </a:rPr>
                <a:t> &amp; MGT Center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</p:txBody>
        </p:sp>
        <p:sp>
          <p:nvSpPr>
            <p:cNvPr id="106" name="文本框 105">
              <a:extLst>
                <a:ext uri="{FF2B5EF4-FFF2-40B4-BE49-F238E27FC236}">
                  <a16:creationId xmlns:a16="http://schemas.microsoft.com/office/drawing/2014/main" id="{E013EC8D-FA53-42A0-8213-2B80B5FB483C}"/>
                </a:ext>
              </a:extLst>
            </p:cNvPr>
            <p:cNvSpPr txBox="1"/>
            <p:nvPr/>
          </p:nvSpPr>
          <p:spPr>
            <a:xfrm>
              <a:off x="9168740" y="1826237"/>
              <a:ext cx="847260" cy="12618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/>
                  <a:sym typeface="Verdana" panose="020B0604030504040204"/>
                </a:rPr>
                <a:t>审计部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/>
                  <a:sym typeface="Verdana" panose="020B0604030504040204"/>
                </a:rPr>
                <a:t>Audit</a:t>
              </a:r>
            </a:p>
          </p:txBody>
        </p:sp>
        <p:sp>
          <p:nvSpPr>
            <p:cNvPr id="109" name="文本框 108">
              <a:extLst>
                <a:ext uri="{FF2B5EF4-FFF2-40B4-BE49-F238E27FC236}">
                  <a16:creationId xmlns:a16="http://schemas.microsoft.com/office/drawing/2014/main" id="{2EC8B03C-8314-4655-9DDA-DF6BA7A757E1}"/>
                </a:ext>
              </a:extLst>
            </p:cNvPr>
            <p:cNvSpPr txBox="1"/>
            <p:nvPr/>
          </p:nvSpPr>
          <p:spPr>
            <a:xfrm>
              <a:off x="9990321" y="1826238"/>
              <a:ext cx="1289461" cy="15081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/>
                  <a:sym typeface="Verdana" panose="020B0604030504040204"/>
                </a:rPr>
                <a:t>纪检监察室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Verdana" panose="020B0604030504040204"/>
                <a:sym typeface="Verdana" panose="020B0604030504040204"/>
              </a:endParaRPr>
            </a:p>
            <a:p>
              <a:pPr algn="ctr">
                <a:defRPr/>
              </a:pPr>
              <a:r>
                <a:rPr lang="en-US" altLang="zh-CN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Verdana" panose="020B0604030504040204"/>
                  <a:sym typeface="Verdana" panose="020B0604030504040204"/>
                </a:rPr>
                <a:t>Discipline Inspection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485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5">
            <a:extLst>
              <a:ext uri="{FF2B5EF4-FFF2-40B4-BE49-F238E27FC236}">
                <a16:creationId xmlns:a16="http://schemas.microsoft.com/office/drawing/2014/main" id="{32E5B8A4-1680-4FB6-811D-15690B2A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70" y="4437112"/>
            <a:ext cx="4177756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图片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59786" y="1749542"/>
            <a:ext cx="4761659" cy="510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" name="组合 6"/>
          <p:cNvGrpSpPr/>
          <p:nvPr/>
        </p:nvGrpSpPr>
        <p:grpSpPr bwMode="auto">
          <a:xfrm>
            <a:off x="9182520" y="2348880"/>
            <a:ext cx="2745334" cy="4141525"/>
            <a:chOff x="37703024" y="770905"/>
            <a:chExt cx="9064807" cy="13017066"/>
          </a:xfrm>
        </p:grpSpPr>
        <p:pic>
          <p:nvPicPr>
            <p:cNvPr id="48" name="图片 47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703024" y="770905"/>
              <a:ext cx="9064807" cy="12081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文本框 10"/>
            <p:cNvSpPr txBox="1">
              <a:spLocks noChangeArrowheads="1"/>
            </p:cNvSpPr>
            <p:nvPr/>
          </p:nvSpPr>
          <p:spPr bwMode="auto">
            <a:xfrm>
              <a:off x="39427106" y="2943141"/>
              <a:ext cx="3396865" cy="995150"/>
            </a:xfrm>
            <a:prstGeom prst="rect">
              <a:avLst/>
            </a:prstGeom>
            <a:solidFill>
              <a:srgbClr val="2E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>
                <a:defRPr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>
                <a:defRPr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>
                <a:defRPr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>
                <a:defRPr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algn="ctr" eaLnBrk="1" hangingPunct="1"/>
              <a:r>
                <a: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新江湾城</a:t>
              </a:r>
            </a:p>
          </p:txBody>
        </p:sp>
        <p:sp>
          <p:nvSpPr>
            <p:cNvPr id="50" name="文本框 26"/>
            <p:cNvSpPr txBox="1">
              <a:spLocks noChangeArrowheads="1"/>
            </p:cNvSpPr>
            <p:nvPr/>
          </p:nvSpPr>
          <p:spPr bwMode="auto">
            <a:xfrm>
              <a:off x="41693236" y="6624426"/>
              <a:ext cx="2934725" cy="1064096"/>
            </a:xfrm>
            <a:prstGeom prst="rect">
              <a:avLst/>
            </a:prstGeom>
            <a:solidFill>
              <a:srgbClr val="2E7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>
                <a:defRPr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>
                <a:defRPr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>
                <a:defRPr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>
                <a:defRPr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algn="ctr" eaLnBrk="1" hangingPunct="1"/>
              <a:r>
                <a:rPr lang="zh-CN" altLang="en-US" sz="16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五角场</a:t>
              </a:r>
            </a:p>
          </p:txBody>
        </p:sp>
        <p:sp>
          <p:nvSpPr>
            <p:cNvPr id="51" name="文本框 14"/>
            <p:cNvSpPr txBox="1">
              <a:spLocks noChangeArrowheads="1"/>
            </p:cNvSpPr>
            <p:nvPr/>
          </p:nvSpPr>
          <p:spPr bwMode="auto">
            <a:xfrm rot="19909674">
              <a:off x="37915901" y="7800727"/>
              <a:ext cx="981713" cy="491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lnSpc>
                  <a:spcPct val="200000"/>
                </a:lnSpc>
                <a:defRPr/>
              </a:pPr>
              <a:r>
                <a:rPr lang="zh-CN" altLang="en-US" dirty="0">
                  <a:solidFill>
                    <a:schemeClr val="bg2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大</a:t>
              </a:r>
              <a:endParaRPr lang="en-US" altLang="zh-CN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eaLnBrk="1" hangingPunct="1">
                <a:lnSpc>
                  <a:spcPct val="200000"/>
                </a:lnSpc>
                <a:defRPr/>
              </a:pPr>
              <a:r>
                <a:rPr lang="zh-CN" altLang="en-US" dirty="0">
                  <a:solidFill>
                    <a:schemeClr val="bg2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连</a:t>
              </a:r>
              <a:endParaRPr lang="en-US" altLang="zh-CN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eaLnBrk="1" hangingPunct="1">
                <a:lnSpc>
                  <a:spcPct val="200000"/>
                </a:lnSpc>
                <a:defRPr/>
              </a:pPr>
              <a:r>
                <a:rPr lang="zh-CN" altLang="en-US" dirty="0">
                  <a:solidFill>
                    <a:schemeClr val="bg2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路</a:t>
              </a:r>
            </a:p>
          </p:txBody>
        </p:sp>
        <p:sp>
          <p:nvSpPr>
            <p:cNvPr id="52" name="文本框 32"/>
            <p:cNvSpPr txBox="1">
              <a:spLocks noChangeArrowheads="1"/>
            </p:cNvSpPr>
            <p:nvPr/>
          </p:nvSpPr>
          <p:spPr bwMode="auto">
            <a:xfrm rot="2697652">
              <a:off x="45103395" y="8875520"/>
              <a:ext cx="1220774" cy="491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 eaLnBrk="1" hangingPunct="1">
                <a:lnSpc>
                  <a:spcPct val="200000"/>
                </a:lnSpc>
                <a:defRPr/>
              </a:pPr>
              <a:r>
                <a:rPr lang="zh-CN" altLang="en-US" dirty="0">
                  <a:solidFill>
                    <a:schemeClr val="bg2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黄</a:t>
              </a:r>
              <a:endParaRPr lang="en-US" altLang="zh-CN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eaLnBrk="1" hangingPunct="1">
                <a:lnSpc>
                  <a:spcPct val="200000"/>
                </a:lnSpc>
                <a:defRPr/>
              </a:pPr>
              <a:r>
                <a:rPr lang="zh-CN" altLang="en-US" dirty="0">
                  <a:solidFill>
                    <a:schemeClr val="bg2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浦</a:t>
              </a:r>
              <a:endParaRPr lang="en-US" altLang="zh-CN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 eaLnBrk="1" hangingPunct="1">
                <a:lnSpc>
                  <a:spcPct val="200000"/>
                </a:lnSpc>
                <a:defRPr/>
              </a:pPr>
              <a:r>
                <a:rPr lang="zh-CN" altLang="en-US" dirty="0">
                  <a:solidFill>
                    <a:schemeClr val="bg2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江</a:t>
              </a:r>
              <a:endParaRPr lang="en-US" altLang="zh-CN" dirty="0">
                <a:solidFill>
                  <a:schemeClr val="bg2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cxnSp>
        <p:nvCxnSpPr>
          <p:cNvPr id="55" name="直接连接符 54"/>
          <p:cNvCxnSpPr>
            <a:cxnSpLocks/>
          </p:cNvCxnSpPr>
          <p:nvPr/>
        </p:nvCxnSpPr>
        <p:spPr bwMode="auto">
          <a:xfrm>
            <a:off x="7895406" y="2742759"/>
            <a:ext cx="2057104" cy="902265"/>
          </a:xfrm>
          <a:prstGeom prst="line">
            <a:avLst/>
          </a:prstGeom>
          <a:noFill/>
          <a:ln w="19050">
            <a:solidFill>
              <a:srgbClr val="2E75B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7" name="Rectangle 6">
            <a:extLst>
              <a:ext uri="{FF2B5EF4-FFF2-40B4-BE49-F238E27FC236}">
                <a16:creationId xmlns:a16="http://schemas.microsoft.com/office/drawing/2014/main" id="{5B87BF7D-4D34-4B83-9CF7-C6627A0C1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41" y="404664"/>
            <a:ext cx="15836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zh-CN" altLang="en-US" sz="32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大创智</a:t>
            </a: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F21B8E29-F025-412F-A4AB-A6AB347FE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75" y="893320"/>
            <a:ext cx="15836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en-US" altLang="zh-CN" sz="2400" b="1" dirty="0">
                <a:solidFill>
                  <a:srgbClr val="006CB8"/>
                </a:solidFill>
                <a:ea typeface="迷你简小标宋" panose="03000509000000000000" pitchFamily="65" charset="-122"/>
              </a:rPr>
              <a:t>GKIC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ADD9EEF-45B4-4650-AC3F-266D3FFB2B2D}"/>
              </a:ext>
            </a:extLst>
          </p:cNvPr>
          <p:cNvGrpSpPr/>
          <p:nvPr/>
        </p:nvGrpSpPr>
        <p:grpSpPr>
          <a:xfrm>
            <a:off x="2134766" y="476672"/>
            <a:ext cx="6278407" cy="765806"/>
            <a:chOff x="2431785" y="548680"/>
            <a:chExt cx="6278407" cy="765806"/>
          </a:xfrm>
        </p:grpSpPr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9D6F459C-73B3-4B22-B76B-1357EEF4FDA0}"/>
                </a:ext>
              </a:extLst>
            </p:cNvPr>
            <p:cNvSpPr/>
            <p:nvPr/>
          </p:nvSpPr>
          <p:spPr>
            <a:xfrm flipV="1">
              <a:off x="2503793" y="1268759"/>
              <a:ext cx="1486151" cy="45719"/>
            </a:xfrm>
            <a:prstGeom prst="rect">
              <a:avLst/>
            </a:prstGeom>
            <a:solidFill>
              <a:srgbClr val="5B9BD5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1AB3C78F-659D-45DD-B664-36E0036D3D43}"/>
                </a:ext>
              </a:extLst>
            </p:cNvPr>
            <p:cNvSpPr/>
            <p:nvPr/>
          </p:nvSpPr>
          <p:spPr>
            <a:xfrm flipV="1">
              <a:off x="3889891" y="1268767"/>
              <a:ext cx="4820301" cy="45719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B2AF924-2CCB-4A7B-90B1-87B2F17DDFDF}"/>
                </a:ext>
              </a:extLst>
            </p:cNvPr>
            <p:cNvSpPr txBox="1"/>
            <p:nvPr/>
          </p:nvSpPr>
          <p:spPr>
            <a:xfrm>
              <a:off x="2431785" y="548680"/>
              <a:ext cx="3185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上海市服务业创新发展示范区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81DDF45-DEA5-44F7-A7F9-995F2B998C3E}"/>
                </a:ext>
              </a:extLst>
            </p:cNvPr>
            <p:cNvSpPr txBox="1"/>
            <p:nvPr/>
          </p:nvSpPr>
          <p:spPr>
            <a:xfrm>
              <a:off x="2460897" y="870625"/>
              <a:ext cx="549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Innovation Model Area of Shanghai Service Industry</a:t>
              </a:r>
              <a:endParaRPr lang="zh-CN" altLang="en-US" dirty="0"/>
            </a:p>
          </p:txBody>
        </p: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E2EB6430-2E28-4C92-B89B-A87533A64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803771" y="260648"/>
            <a:ext cx="1196091" cy="107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4">
            <a:extLst>
              <a:ext uri="{FF2B5EF4-FFF2-40B4-BE49-F238E27FC236}">
                <a16:creationId xmlns:a16="http://schemas.microsoft.com/office/drawing/2014/main" id="{4F062DCD-A009-4A23-A000-30D0A665B4EC}"/>
              </a:ext>
            </a:extLst>
          </p:cNvPr>
          <p:cNvSpPr/>
          <p:nvPr/>
        </p:nvSpPr>
        <p:spPr>
          <a:xfrm flipV="1">
            <a:off x="7395585" y="1196752"/>
            <a:ext cx="4820301" cy="45719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pic>
        <p:nvPicPr>
          <p:cNvPr id="37" name="图片 3">
            <a:extLst>
              <a:ext uri="{FF2B5EF4-FFF2-40B4-BE49-F238E27FC236}">
                <a16:creationId xmlns:a16="http://schemas.microsoft.com/office/drawing/2014/main" id="{439D7B8D-61B2-42B2-8C1C-3853B945F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1346"/>
          <a:stretch>
            <a:fillRect/>
          </a:stretch>
        </p:blipFill>
        <p:spPr bwMode="auto">
          <a:xfrm>
            <a:off x="0" y="1749542"/>
            <a:ext cx="4164779" cy="276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F4D4243F-F424-49CF-BDB8-76A8DBC7E61E}"/>
              </a:ext>
            </a:extLst>
          </p:cNvPr>
          <p:cNvSpPr txBox="1"/>
          <p:nvPr/>
        </p:nvSpPr>
        <p:spPr>
          <a:xfrm>
            <a:off x="2485205" y="1416919"/>
            <a:ext cx="1810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2007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1948003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bg1">
                <a:lumMod val="95000"/>
              </a:schemeClr>
            </a:gs>
            <a:gs pos="83000">
              <a:schemeClr val="bg1">
                <a:lumMod val="85000"/>
              </a:schemeClr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2">
            <a:extLst>
              <a:ext uri="{FF2B5EF4-FFF2-40B4-BE49-F238E27FC236}">
                <a16:creationId xmlns:a16="http://schemas.microsoft.com/office/drawing/2014/main" id="{D72EB0CA-1EF1-43A2-962A-D465C16E0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758" y="1538534"/>
            <a:ext cx="4114264" cy="270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图片 6">
            <a:extLst>
              <a:ext uri="{FF2B5EF4-FFF2-40B4-BE49-F238E27FC236}">
                <a16:creationId xmlns:a16="http://schemas.microsoft.com/office/drawing/2014/main" id="{A9AE4613-E4A0-46E5-BEFE-A4FA97F2D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758" y="4375027"/>
            <a:ext cx="4114264" cy="248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图片 15">
            <a:extLst>
              <a:ext uri="{FF2B5EF4-FFF2-40B4-BE49-F238E27FC236}">
                <a16:creationId xmlns:a16="http://schemas.microsoft.com/office/drawing/2014/main" id="{4F31A506-6DCD-4B9F-91FD-C3D3974F6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043" y="4375027"/>
            <a:ext cx="4177756" cy="248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2">
            <a:extLst>
              <a:ext uri="{FF2B5EF4-FFF2-40B4-BE49-F238E27FC236}">
                <a16:creationId xmlns:a16="http://schemas.microsoft.com/office/drawing/2014/main" id="{251F6BE6-54A8-44A9-8481-2C19DA5B8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8534"/>
            <a:ext cx="3657124" cy="531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7486D787-4DBA-4D4D-B66A-71BB0E62F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41" y="404664"/>
            <a:ext cx="15836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zh-CN" altLang="en-US" sz="32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大创智</a:t>
            </a: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EBE0290A-55D2-4B6A-8F97-68B4DAB33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575" y="893320"/>
            <a:ext cx="15836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en-US" altLang="zh-CN" sz="2400" b="1" dirty="0">
                <a:solidFill>
                  <a:srgbClr val="006CB8"/>
                </a:solidFill>
                <a:ea typeface="迷你简小标宋" panose="03000509000000000000" pitchFamily="65" charset="-122"/>
              </a:rPr>
              <a:t>GKIC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F7C7589-E03F-4870-8DCF-CF6A776B8B22}"/>
              </a:ext>
            </a:extLst>
          </p:cNvPr>
          <p:cNvGrpSpPr/>
          <p:nvPr/>
        </p:nvGrpSpPr>
        <p:grpSpPr>
          <a:xfrm>
            <a:off x="2134766" y="476672"/>
            <a:ext cx="6278407" cy="765806"/>
            <a:chOff x="2431785" y="548680"/>
            <a:chExt cx="6278407" cy="765806"/>
          </a:xfrm>
        </p:grpSpPr>
        <p:sp>
          <p:nvSpPr>
            <p:cNvPr id="25" name="Rectangle 3">
              <a:extLst>
                <a:ext uri="{FF2B5EF4-FFF2-40B4-BE49-F238E27FC236}">
                  <a16:creationId xmlns:a16="http://schemas.microsoft.com/office/drawing/2014/main" id="{3B324C22-0C99-4ADF-AE29-33D9323C7397}"/>
                </a:ext>
              </a:extLst>
            </p:cNvPr>
            <p:cNvSpPr/>
            <p:nvPr/>
          </p:nvSpPr>
          <p:spPr>
            <a:xfrm flipV="1">
              <a:off x="2503793" y="1268759"/>
              <a:ext cx="1486151" cy="45719"/>
            </a:xfrm>
            <a:prstGeom prst="rect">
              <a:avLst/>
            </a:prstGeom>
            <a:solidFill>
              <a:srgbClr val="5B9BD5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22EC18FE-B3B1-465C-83C7-79C363740C49}"/>
                </a:ext>
              </a:extLst>
            </p:cNvPr>
            <p:cNvSpPr/>
            <p:nvPr/>
          </p:nvSpPr>
          <p:spPr>
            <a:xfrm flipV="1">
              <a:off x="3889891" y="1268767"/>
              <a:ext cx="4820301" cy="45719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2869777-9FDC-4106-B002-0CF9813A879D}"/>
                </a:ext>
              </a:extLst>
            </p:cNvPr>
            <p:cNvSpPr txBox="1"/>
            <p:nvPr/>
          </p:nvSpPr>
          <p:spPr>
            <a:xfrm>
              <a:off x="2431785" y="548680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规划建筑面积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133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万平方米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26F4C5CB-46FE-4CDB-9FF4-200B3812BB77}"/>
                </a:ext>
              </a:extLst>
            </p:cNvPr>
            <p:cNvSpPr txBox="1"/>
            <p:nvPr/>
          </p:nvSpPr>
          <p:spPr>
            <a:xfrm>
              <a:off x="2460897" y="870625"/>
              <a:ext cx="3980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1.33M </a:t>
              </a:r>
              <a:r>
                <a:rPr lang="zh-CN" altLang="en-US" dirty="0"/>
                <a:t>㎡ </a:t>
              </a:r>
              <a:r>
                <a:rPr lang="en-US" altLang="zh-CN" dirty="0"/>
                <a:t>Planning Construction Area</a:t>
              </a:r>
              <a:endParaRPr lang="zh-CN" altLang="en-US" dirty="0"/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78D710A-9C1B-40D2-BF87-E3113D8A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803771" y="260648"/>
            <a:ext cx="1196091" cy="107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4">
            <a:extLst>
              <a:ext uri="{FF2B5EF4-FFF2-40B4-BE49-F238E27FC236}">
                <a16:creationId xmlns:a16="http://schemas.microsoft.com/office/drawing/2014/main" id="{D4EF632D-E91B-45B4-AF5F-F4824C3A65CF}"/>
              </a:ext>
            </a:extLst>
          </p:cNvPr>
          <p:cNvSpPr/>
          <p:nvPr/>
        </p:nvSpPr>
        <p:spPr>
          <a:xfrm flipV="1">
            <a:off x="7395585" y="1196752"/>
            <a:ext cx="4820301" cy="45719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pic>
        <p:nvPicPr>
          <p:cNvPr id="32" name="图片 8">
            <a:extLst>
              <a:ext uri="{FF2B5EF4-FFF2-40B4-BE49-F238E27FC236}">
                <a16:creationId xmlns:a16="http://schemas.microsoft.com/office/drawing/2014/main" id="{720F2781-5A02-4FB7-88C8-BE4415410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043" y="1541888"/>
            <a:ext cx="4168850" cy="269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37"/>
          <p:cNvSpPr txBox="1"/>
          <p:nvPr/>
        </p:nvSpPr>
        <p:spPr>
          <a:xfrm>
            <a:off x="8327454" y="1908121"/>
            <a:ext cx="381450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rgbClr val="790E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规划建筑面积 </a:t>
            </a:r>
            <a:r>
              <a:rPr lang="en-US" altLang="zh-CN" sz="1600" dirty="0">
                <a:solidFill>
                  <a:srgbClr val="790E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 </a:t>
            </a:r>
            <a:r>
              <a:rPr lang="zh-CN" altLang="en-US" sz="1600" dirty="0">
                <a:solidFill>
                  <a:srgbClr val="790E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万平方米</a:t>
            </a:r>
            <a:endParaRPr lang="en-US" altLang="zh-CN" sz="1600" dirty="0">
              <a:solidFill>
                <a:srgbClr val="790E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en-US" altLang="zh-CN" sz="1600" dirty="0">
                <a:solidFill>
                  <a:srgbClr val="790E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0.35M </a:t>
            </a:r>
            <a:r>
              <a:rPr lang="zh-CN" altLang="en-US" sz="1600" dirty="0">
                <a:solidFill>
                  <a:srgbClr val="790E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㎡ </a:t>
            </a:r>
            <a:r>
              <a:rPr lang="en-US" altLang="zh-CN" sz="1400" dirty="0">
                <a:solidFill>
                  <a:srgbClr val="790E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Planning Construction Area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5B87BF7D-4D34-4B83-9CF7-C6627A0C1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42" y="404664"/>
            <a:ext cx="2397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zh-CN" altLang="en-US" sz="32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长阳创谷</a:t>
            </a: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F21B8E29-F025-412F-A4AB-A6AB347FE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77" y="908720"/>
            <a:ext cx="23984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en-US" altLang="zh-CN" b="1" dirty="0" err="1">
                <a:solidFill>
                  <a:srgbClr val="006CB8"/>
                </a:solidFill>
                <a:ea typeface="迷你简小标宋" panose="03000509000000000000" pitchFamily="65" charset="-122"/>
              </a:rPr>
              <a:t>Changyang</a:t>
            </a:r>
            <a:r>
              <a:rPr lang="en-US" altLang="zh-CN" b="1" dirty="0">
                <a:solidFill>
                  <a:srgbClr val="006CB8"/>
                </a:solidFill>
                <a:ea typeface="迷你简小标宋" panose="03000509000000000000" pitchFamily="65" charset="-122"/>
              </a:rPr>
              <a:t> Campus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ADD9EEF-45B4-4650-AC3F-266D3FFB2B2D}"/>
              </a:ext>
            </a:extLst>
          </p:cNvPr>
          <p:cNvGrpSpPr/>
          <p:nvPr/>
        </p:nvGrpSpPr>
        <p:grpSpPr>
          <a:xfrm>
            <a:off x="2617554" y="476672"/>
            <a:ext cx="6245877" cy="765805"/>
            <a:chOff x="2914573" y="548680"/>
            <a:chExt cx="6245877" cy="765805"/>
          </a:xfrm>
        </p:grpSpPr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9D6F459C-73B3-4B22-B76B-1357EEF4FDA0}"/>
                </a:ext>
              </a:extLst>
            </p:cNvPr>
            <p:cNvSpPr/>
            <p:nvPr/>
          </p:nvSpPr>
          <p:spPr>
            <a:xfrm flipV="1">
              <a:off x="2957469" y="1268759"/>
              <a:ext cx="1486151" cy="45719"/>
            </a:xfrm>
            <a:prstGeom prst="rect">
              <a:avLst/>
            </a:prstGeom>
            <a:solidFill>
              <a:srgbClr val="5B9BD5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1AB3C78F-659D-45DD-B664-36E0036D3D43}"/>
                </a:ext>
              </a:extLst>
            </p:cNvPr>
            <p:cNvSpPr/>
            <p:nvPr/>
          </p:nvSpPr>
          <p:spPr>
            <a:xfrm flipV="1">
              <a:off x="4376001" y="1268766"/>
              <a:ext cx="4784449" cy="45719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B2AF924-2CCB-4A7B-90B1-87B2F17DDFDF}"/>
                </a:ext>
              </a:extLst>
            </p:cNvPr>
            <p:cNvSpPr txBox="1"/>
            <p:nvPr/>
          </p:nvSpPr>
          <p:spPr>
            <a:xfrm>
              <a:off x="2935548" y="548680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打造成为世界级创谷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81DDF45-DEA5-44F7-A7F9-995F2B998C3E}"/>
                </a:ext>
              </a:extLst>
            </p:cNvPr>
            <p:cNvSpPr txBox="1"/>
            <p:nvPr/>
          </p:nvSpPr>
          <p:spPr>
            <a:xfrm>
              <a:off x="2914573" y="870625"/>
              <a:ext cx="3595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To be world-class innovative area</a:t>
              </a:r>
              <a:endParaRPr lang="zh-CN" altLang="en-US" dirty="0"/>
            </a:p>
          </p:txBody>
        </p: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4F062DCD-A009-4A23-A000-30D0A665B4EC}"/>
              </a:ext>
            </a:extLst>
          </p:cNvPr>
          <p:cNvSpPr/>
          <p:nvPr/>
        </p:nvSpPr>
        <p:spPr>
          <a:xfrm flipV="1">
            <a:off x="7395585" y="1196752"/>
            <a:ext cx="4820301" cy="45719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CA2A62B9-28A7-4FEF-B8F7-756943DC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626083" y="476672"/>
            <a:ext cx="1373779" cy="57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2A634E5-BBB9-4966-9C80-0D77DCAA9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557" y="2770665"/>
            <a:ext cx="2780257" cy="3695496"/>
          </a:xfrm>
          <a:prstGeom prst="rect">
            <a:avLst/>
          </a:prstGeom>
        </p:spPr>
      </p:pic>
      <p:sp>
        <p:nvSpPr>
          <p:cNvPr id="34" name="文本框 14">
            <a:extLst>
              <a:ext uri="{FF2B5EF4-FFF2-40B4-BE49-F238E27FC236}">
                <a16:creationId xmlns:a16="http://schemas.microsoft.com/office/drawing/2014/main" id="{F1C92521-D2C2-4DCC-AB84-45CA3AF8BD2D}"/>
              </a:ext>
            </a:extLst>
          </p:cNvPr>
          <p:cNvSpPr txBox="1">
            <a:spLocks noChangeArrowheads="1"/>
          </p:cNvSpPr>
          <p:nvPr/>
        </p:nvSpPr>
        <p:spPr bwMode="auto">
          <a:xfrm rot="19909674">
            <a:off x="8886952" y="5044990"/>
            <a:ext cx="297318" cy="128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zh-CN" altLang="en-US" dirty="0">
                <a:solidFill>
                  <a:srgbClr val="790E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endParaRPr lang="en-US" altLang="zh-CN" dirty="0">
              <a:solidFill>
                <a:srgbClr val="790E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dirty="0">
                <a:solidFill>
                  <a:srgbClr val="790E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</a:t>
            </a:r>
            <a:endParaRPr lang="en-US" altLang="zh-CN" dirty="0">
              <a:solidFill>
                <a:srgbClr val="790E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dirty="0">
                <a:solidFill>
                  <a:srgbClr val="790E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</a:t>
            </a:r>
            <a:endParaRPr lang="zh-CN" altLang="en-US" sz="1600" dirty="0">
              <a:solidFill>
                <a:srgbClr val="790E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2">
            <a:extLst>
              <a:ext uri="{FF2B5EF4-FFF2-40B4-BE49-F238E27FC236}">
                <a16:creationId xmlns:a16="http://schemas.microsoft.com/office/drawing/2014/main" id="{5D993A60-8BAE-435E-A895-B4DE3CD12EDE}"/>
              </a:ext>
            </a:extLst>
          </p:cNvPr>
          <p:cNvSpPr txBox="1">
            <a:spLocks noChangeArrowheads="1"/>
          </p:cNvSpPr>
          <p:nvPr/>
        </p:nvSpPr>
        <p:spPr bwMode="auto">
          <a:xfrm rot="2697652">
            <a:off x="11040841" y="5386050"/>
            <a:ext cx="415498" cy="129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dirty="0">
                <a:solidFill>
                  <a:srgbClr val="790E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</a:t>
            </a:r>
            <a:endParaRPr lang="en-US" altLang="zh-CN" dirty="0">
              <a:solidFill>
                <a:srgbClr val="790E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dirty="0">
                <a:solidFill>
                  <a:srgbClr val="790E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浦</a:t>
            </a:r>
            <a:endParaRPr lang="en-US" altLang="zh-CN" dirty="0">
              <a:solidFill>
                <a:srgbClr val="790E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dirty="0">
                <a:solidFill>
                  <a:srgbClr val="790E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</a:t>
            </a:r>
            <a:endParaRPr lang="en-US" altLang="zh-CN" dirty="0">
              <a:solidFill>
                <a:srgbClr val="790E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3" name="组合 46"/>
          <p:cNvGrpSpPr/>
          <p:nvPr/>
        </p:nvGrpSpPr>
        <p:grpSpPr bwMode="auto">
          <a:xfrm>
            <a:off x="7751392" y="3068960"/>
            <a:ext cx="2814185" cy="2448272"/>
            <a:chOff x="36059354" y="5078536"/>
            <a:chExt cx="4056150" cy="1761812"/>
          </a:xfrm>
        </p:grpSpPr>
        <p:cxnSp>
          <p:nvCxnSpPr>
            <p:cNvPr id="54" name="直接连接符 53"/>
            <p:cNvCxnSpPr>
              <a:cxnSpLocks/>
            </p:cNvCxnSpPr>
            <p:nvPr/>
          </p:nvCxnSpPr>
          <p:spPr>
            <a:xfrm>
              <a:off x="36059354" y="5078536"/>
              <a:ext cx="1389744" cy="0"/>
            </a:xfrm>
            <a:prstGeom prst="line">
              <a:avLst/>
            </a:prstGeom>
            <a:noFill/>
            <a:ln w="19050">
              <a:solidFill>
                <a:srgbClr val="790E1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直接连接符 54"/>
            <p:cNvCxnSpPr>
              <a:cxnSpLocks/>
            </p:cNvCxnSpPr>
            <p:nvPr/>
          </p:nvCxnSpPr>
          <p:spPr>
            <a:xfrm>
              <a:off x="37449098" y="5087783"/>
              <a:ext cx="2666406" cy="1752565"/>
            </a:xfrm>
            <a:prstGeom prst="line">
              <a:avLst/>
            </a:prstGeom>
            <a:noFill/>
            <a:ln w="19050">
              <a:solidFill>
                <a:srgbClr val="790E1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2173B44D-C15C-4D7C-BB2E-0182B62B1998}"/>
              </a:ext>
            </a:extLst>
          </p:cNvPr>
          <p:cNvSpPr/>
          <p:nvPr/>
        </p:nvSpPr>
        <p:spPr>
          <a:xfrm>
            <a:off x="10415686" y="5361065"/>
            <a:ext cx="614232" cy="516207"/>
          </a:xfrm>
          <a:custGeom>
            <a:avLst/>
            <a:gdLst>
              <a:gd name="connsiteX0" fmla="*/ 0 w 525063"/>
              <a:gd name="connsiteY0" fmla="*/ 215900 h 465666"/>
              <a:gd name="connsiteX1" fmla="*/ 0 w 525063"/>
              <a:gd name="connsiteY1" fmla="*/ 215900 h 465666"/>
              <a:gd name="connsiteX2" fmla="*/ 55033 w 525063"/>
              <a:gd name="connsiteY2" fmla="*/ 194733 h 465666"/>
              <a:gd name="connsiteX3" fmla="*/ 110066 w 525063"/>
              <a:gd name="connsiteY3" fmla="*/ 169333 h 465666"/>
              <a:gd name="connsiteX4" fmla="*/ 156633 w 525063"/>
              <a:gd name="connsiteY4" fmla="*/ 148166 h 465666"/>
              <a:gd name="connsiteX5" fmla="*/ 211666 w 525063"/>
              <a:gd name="connsiteY5" fmla="*/ 122766 h 465666"/>
              <a:gd name="connsiteX6" fmla="*/ 241300 w 525063"/>
              <a:gd name="connsiteY6" fmla="*/ 105833 h 465666"/>
              <a:gd name="connsiteX7" fmla="*/ 266700 w 525063"/>
              <a:gd name="connsiteY7" fmla="*/ 88900 h 465666"/>
              <a:gd name="connsiteX8" fmla="*/ 279400 w 525063"/>
              <a:gd name="connsiteY8" fmla="*/ 80433 h 465666"/>
              <a:gd name="connsiteX9" fmla="*/ 309033 w 525063"/>
              <a:gd name="connsiteY9" fmla="*/ 76200 h 465666"/>
              <a:gd name="connsiteX10" fmla="*/ 334433 w 525063"/>
              <a:gd name="connsiteY10" fmla="*/ 67733 h 465666"/>
              <a:gd name="connsiteX11" fmla="*/ 355600 w 525063"/>
              <a:gd name="connsiteY11" fmla="*/ 59266 h 465666"/>
              <a:gd name="connsiteX12" fmla="*/ 372533 w 525063"/>
              <a:gd name="connsiteY12" fmla="*/ 55033 h 465666"/>
              <a:gd name="connsiteX13" fmla="*/ 410633 w 525063"/>
              <a:gd name="connsiteY13" fmla="*/ 42333 h 465666"/>
              <a:gd name="connsiteX14" fmla="*/ 423333 w 525063"/>
              <a:gd name="connsiteY14" fmla="*/ 38100 h 465666"/>
              <a:gd name="connsiteX15" fmla="*/ 427566 w 525063"/>
              <a:gd name="connsiteY15" fmla="*/ 25400 h 465666"/>
              <a:gd name="connsiteX16" fmla="*/ 448733 w 525063"/>
              <a:gd name="connsiteY16" fmla="*/ 0 h 465666"/>
              <a:gd name="connsiteX17" fmla="*/ 465666 w 525063"/>
              <a:gd name="connsiteY17" fmla="*/ 25400 h 465666"/>
              <a:gd name="connsiteX18" fmla="*/ 474133 w 525063"/>
              <a:gd name="connsiteY18" fmla="*/ 38100 h 465666"/>
              <a:gd name="connsiteX19" fmla="*/ 486833 w 525063"/>
              <a:gd name="connsiteY19" fmla="*/ 50800 h 465666"/>
              <a:gd name="connsiteX20" fmla="*/ 499533 w 525063"/>
              <a:gd name="connsiteY20" fmla="*/ 88900 h 465666"/>
              <a:gd name="connsiteX21" fmla="*/ 503766 w 525063"/>
              <a:gd name="connsiteY21" fmla="*/ 101600 h 465666"/>
              <a:gd name="connsiteX22" fmla="*/ 516466 w 525063"/>
              <a:gd name="connsiteY22" fmla="*/ 110066 h 465666"/>
              <a:gd name="connsiteX23" fmla="*/ 524933 w 525063"/>
              <a:gd name="connsiteY23" fmla="*/ 122766 h 465666"/>
              <a:gd name="connsiteX24" fmla="*/ 520700 w 525063"/>
              <a:gd name="connsiteY24" fmla="*/ 135466 h 465666"/>
              <a:gd name="connsiteX25" fmla="*/ 495300 w 525063"/>
              <a:gd name="connsiteY25" fmla="*/ 156633 h 465666"/>
              <a:gd name="connsiteX26" fmla="*/ 478366 w 525063"/>
              <a:gd name="connsiteY26" fmla="*/ 173566 h 465666"/>
              <a:gd name="connsiteX27" fmla="*/ 469900 w 525063"/>
              <a:gd name="connsiteY27" fmla="*/ 186266 h 465666"/>
              <a:gd name="connsiteX28" fmla="*/ 457200 w 525063"/>
              <a:gd name="connsiteY28" fmla="*/ 190500 h 465666"/>
              <a:gd name="connsiteX29" fmla="*/ 452966 w 525063"/>
              <a:gd name="connsiteY29" fmla="*/ 203200 h 465666"/>
              <a:gd name="connsiteX30" fmla="*/ 440266 w 525063"/>
              <a:gd name="connsiteY30" fmla="*/ 211666 h 465666"/>
              <a:gd name="connsiteX31" fmla="*/ 414866 w 525063"/>
              <a:gd name="connsiteY31" fmla="*/ 232833 h 465666"/>
              <a:gd name="connsiteX32" fmla="*/ 389466 w 525063"/>
              <a:gd name="connsiteY32" fmla="*/ 254000 h 465666"/>
              <a:gd name="connsiteX33" fmla="*/ 368300 w 525063"/>
              <a:gd name="connsiteY33" fmla="*/ 270933 h 465666"/>
              <a:gd name="connsiteX34" fmla="*/ 347133 w 525063"/>
              <a:gd name="connsiteY34" fmla="*/ 292100 h 465666"/>
              <a:gd name="connsiteX35" fmla="*/ 338666 w 525063"/>
              <a:gd name="connsiteY35" fmla="*/ 304800 h 465666"/>
              <a:gd name="connsiteX36" fmla="*/ 325966 w 525063"/>
              <a:gd name="connsiteY36" fmla="*/ 313266 h 465666"/>
              <a:gd name="connsiteX37" fmla="*/ 296333 w 525063"/>
              <a:gd name="connsiteY37" fmla="*/ 334433 h 465666"/>
              <a:gd name="connsiteX38" fmla="*/ 279400 w 525063"/>
              <a:gd name="connsiteY38" fmla="*/ 359833 h 465666"/>
              <a:gd name="connsiteX39" fmla="*/ 254000 w 525063"/>
              <a:gd name="connsiteY39" fmla="*/ 385233 h 465666"/>
              <a:gd name="connsiteX40" fmla="*/ 249766 w 525063"/>
              <a:gd name="connsiteY40" fmla="*/ 397933 h 465666"/>
              <a:gd name="connsiteX41" fmla="*/ 224366 w 525063"/>
              <a:gd name="connsiteY41" fmla="*/ 414866 h 465666"/>
              <a:gd name="connsiteX42" fmla="*/ 194733 w 525063"/>
              <a:gd name="connsiteY42" fmla="*/ 440266 h 465666"/>
              <a:gd name="connsiteX43" fmla="*/ 186266 w 525063"/>
              <a:gd name="connsiteY43" fmla="*/ 452966 h 465666"/>
              <a:gd name="connsiteX44" fmla="*/ 156633 w 525063"/>
              <a:gd name="connsiteY44" fmla="*/ 465666 h 465666"/>
              <a:gd name="connsiteX45" fmla="*/ 148166 w 525063"/>
              <a:gd name="connsiteY45" fmla="*/ 448733 h 465666"/>
              <a:gd name="connsiteX46" fmla="*/ 143933 w 525063"/>
              <a:gd name="connsiteY46" fmla="*/ 436033 h 465666"/>
              <a:gd name="connsiteX47" fmla="*/ 127000 w 525063"/>
              <a:gd name="connsiteY47" fmla="*/ 402166 h 465666"/>
              <a:gd name="connsiteX48" fmla="*/ 122766 w 525063"/>
              <a:gd name="connsiteY48" fmla="*/ 389466 h 465666"/>
              <a:gd name="connsiteX49" fmla="*/ 114300 w 525063"/>
              <a:gd name="connsiteY49" fmla="*/ 376766 h 465666"/>
              <a:gd name="connsiteX50" fmla="*/ 110066 w 525063"/>
              <a:gd name="connsiteY50" fmla="*/ 364066 h 465666"/>
              <a:gd name="connsiteX51" fmla="*/ 88900 w 525063"/>
              <a:gd name="connsiteY51" fmla="*/ 334433 h 465666"/>
              <a:gd name="connsiteX52" fmla="*/ 71966 w 525063"/>
              <a:gd name="connsiteY52" fmla="*/ 309033 h 465666"/>
              <a:gd name="connsiteX53" fmla="*/ 63500 w 525063"/>
              <a:gd name="connsiteY53" fmla="*/ 296333 h 465666"/>
              <a:gd name="connsiteX54" fmla="*/ 50800 w 525063"/>
              <a:gd name="connsiteY54" fmla="*/ 283633 h 465666"/>
              <a:gd name="connsiteX55" fmla="*/ 25400 w 525063"/>
              <a:gd name="connsiteY55" fmla="*/ 245533 h 465666"/>
              <a:gd name="connsiteX56" fmla="*/ 0 w 525063"/>
              <a:gd name="connsiteY56" fmla="*/ 215900 h 4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25063" h="465666">
                <a:moveTo>
                  <a:pt x="0" y="215900"/>
                </a:moveTo>
                <a:lnTo>
                  <a:pt x="0" y="215900"/>
                </a:lnTo>
                <a:cubicBezTo>
                  <a:pt x="23652" y="208016"/>
                  <a:pt x="35760" y="205976"/>
                  <a:pt x="55033" y="194733"/>
                </a:cubicBezTo>
                <a:cubicBezTo>
                  <a:pt x="99345" y="168884"/>
                  <a:pt x="73499" y="176646"/>
                  <a:pt x="110066" y="169333"/>
                </a:cubicBezTo>
                <a:cubicBezTo>
                  <a:pt x="137891" y="150782"/>
                  <a:pt x="105933" y="170699"/>
                  <a:pt x="156633" y="148166"/>
                </a:cubicBezTo>
                <a:cubicBezTo>
                  <a:pt x="226131" y="117279"/>
                  <a:pt x="177445" y="134175"/>
                  <a:pt x="211666" y="122766"/>
                </a:cubicBezTo>
                <a:cubicBezTo>
                  <a:pt x="267219" y="81103"/>
                  <a:pt x="199740" y="128921"/>
                  <a:pt x="241300" y="105833"/>
                </a:cubicBezTo>
                <a:cubicBezTo>
                  <a:pt x="250195" y="100891"/>
                  <a:pt x="258233" y="94544"/>
                  <a:pt x="266700" y="88900"/>
                </a:cubicBezTo>
                <a:cubicBezTo>
                  <a:pt x="270933" y="86078"/>
                  <a:pt x="274363" y="81152"/>
                  <a:pt x="279400" y="80433"/>
                </a:cubicBezTo>
                <a:lnTo>
                  <a:pt x="309033" y="76200"/>
                </a:lnTo>
                <a:cubicBezTo>
                  <a:pt x="317500" y="73378"/>
                  <a:pt x="326147" y="71048"/>
                  <a:pt x="334433" y="67733"/>
                </a:cubicBezTo>
                <a:cubicBezTo>
                  <a:pt x="341489" y="64911"/>
                  <a:pt x="348391" y="61669"/>
                  <a:pt x="355600" y="59266"/>
                </a:cubicBezTo>
                <a:cubicBezTo>
                  <a:pt x="361119" y="57426"/>
                  <a:pt x="366960" y="56705"/>
                  <a:pt x="372533" y="55033"/>
                </a:cubicBezTo>
                <a:cubicBezTo>
                  <a:pt x="385355" y="51186"/>
                  <a:pt x="397933" y="46566"/>
                  <a:pt x="410633" y="42333"/>
                </a:cubicBezTo>
                <a:lnTo>
                  <a:pt x="423333" y="38100"/>
                </a:lnTo>
                <a:cubicBezTo>
                  <a:pt x="424744" y="33867"/>
                  <a:pt x="425570" y="29391"/>
                  <a:pt x="427566" y="25400"/>
                </a:cubicBezTo>
                <a:cubicBezTo>
                  <a:pt x="433459" y="13613"/>
                  <a:pt x="439371" y="9362"/>
                  <a:pt x="448733" y="0"/>
                </a:cubicBezTo>
                <a:lnTo>
                  <a:pt x="465666" y="25400"/>
                </a:lnTo>
                <a:cubicBezTo>
                  <a:pt x="468488" y="29633"/>
                  <a:pt x="470535" y="34502"/>
                  <a:pt x="474133" y="38100"/>
                </a:cubicBezTo>
                <a:lnTo>
                  <a:pt x="486833" y="50800"/>
                </a:lnTo>
                <a:lnTo>
                  <a:pt x="499533" y="88900"/>
                </a:lnTo>
                <a:cubicBezTo>
                  <a:pt x="500944" y="93133"/>
                  <a:pt x="500053" y="99125"/>
                  <a:pt x="503766" y="101600"/>
                </a:cubicBezTo>
                <a:lnTo>
                  <a:pt x="516466" y="110066"/>
                </a:lnTo>
                <a:cubicBezTo>
                  <a:pt x="519288" y="114299"/>
                  <a:pt x="524096" y="117747"/>
                  <a:pt x="524933" y="122766"/>
                </a:cubicBezTo>
                <a:cubicBezTo>
                  <a:pt x="525667" y="127168"/>
                  <a:pt x="523175" y="131753"/>
                  <a:pt x="520700" y="135466"/>
                </a:cubicBezTo>
                <a:cubicBezTo>
                  <a:pt x="510915" y="150143"/>
                  <a:pt x="507446" y="146222"/>
                  <a:pt x="495300" y="156633"/>
                </a:cubicBezTo>
                <a:cubicBezTo>
                  <a:pt x="489239" y="161828"/>
                  <a:pt x="483561" y="167505"/>
                  <a:pt x="478366" y="173566"/>
                </a:cubicBezTo>
                <a:cubicBezTo>
                  <a:pt x="475055" y="177429"/>
                  <a:pt x="473873" y="183088"/>
                  <a:pt x="469900" y="186266"/>
                </a:cubicBezTo>
                <a:cubicBezTo>
                  <a:pt x="466416" y="189054"/>
                  <a:pt x="461433" y="189089"/>
                  <a:pt x="457200" y="190500"/>
                </a:cubicBezTo>
                <a:cubicBezTo>
                  <a:pt x="455789" y="194733"/>
                  <a:pt x="455754" y="199716"/>
                  <a:pt x="452966" y="203200"/>
                </a:cubicBezTo>
                <a:cubicBezTo>
                  <a:pt x="449788" y="207173"/>
                  <a:pt x="444175" y="208409"/>
                  <a:pt x="440266" y="211666"/>
                </a:cubicBezTo>
                <a:cubicBezTo>
                  <a:pt x="407663" y="238834"/>
                  <a:pt x="446404" y="211807"/>
                  <a:pt x="414866" y="232833"/>
                </a:cubicBezTo>
                <a:cubicBezTo>
                  <a:pt x="394240" y="263774"/>
                  <a:pt x="421692" y="227145"/>
                  <a:pt x="389466" y="254000"/>
                </a:cubicBezTo>
                <a:cubicBezTo>
                  <a:pt x="363936" y="275276"/>
                  <a:pt x="398623" y="260826"/>
                  <a:pt x="368300" y="270933"/>
                </a:cubicBezTo>
                <a:cubicBezTo>
                  <a:pt x="345721" y="304800"/>
                  <a:pt x="375356" y="263877"/>
                  <a:pt x="347133" y="292100"/>
                </a:cubicBezTo>
                <a:cubicBezTo>
                  <a:pt x="343535" y="295698"/>
                  <a:pt x="342264" y="301202"/>
                  <a:pt x="338666" y="304800"/>
                </a:cubicBezTo>
                <a:cubicBezTo>
                  <a:pt x="335068" y="308397"/>
                  <a:pt x="330106" y="310309"/>
                  <a:pt x="325966" y="313266"/>
                </a:cubicBezTo>
                <a:cubicBezTo>
                  <a:pt x="289184" y="339538"/>
                  <a:pt x="326282" y="314466"/>
                  <a:pt x="296333" y="334433"/>
                </a:cubicBezTo>
                <a:cubicBezTo>
                  <a:pt x="290689" y="342900"/>
                  <a:pt x="286595" y="352638"/>
                  <a:pt x="279400" y="359833"/>
                </a:cubicBezTo>
                <a:lnTo>
                  <a:pt x="254000" y="385233"/>
                </a:lnTo>
                <a:cubicBezTo>
                  <a:pt x="252589" y="389466"/>
                  <a:pt x="252921" y="394778"/>
                  <a:pt x="249766" y="397933"/>
                </a:cubicBezTo>
                <a:cubicBezTo>
                  <a:pt x="242571" y="405128"/>
                  <a:pt x="231561" y="407671"/>
                  <a:pt x="224366" y="414866"/>
                </a:cubicBezTo>
                <a:cubicBezTo>
                  <a:pt x="203836" y="435398"/>
                  <a:pt x="214075" y="427372"/>
                  <a:pt x="194733" y="440266"/>
                </a:cubicBezTo>
                <a:cubicBezTo>
                  <a:pt x="191911" y="444499"/>
                  <a:pt x="190175" y="449709"/>
                  <a:pt x="186266" y="452966"/>
                </a:cubicBezTo>
                <a:cubicBezTo>
                  <a:pt x="179289" y="458780"/>
                  <a:pt x="165457" y="462725"/>
                  <a:pt x="156633" y="465666"/>
                </a:cubicBezTo>
                <a:cubicBezTo>
                  <a:pt x="153811" y="460022"/>
                  <a:pt x="150652" y="454533"/>
                  <a:pt x="148166" y="448733"/>
                </a:cubicBezTo>
                <a:cubicBezTo>
                  <a:pt x="146408" y="444632"/>
                  <a:pt x="145779" y="440095"/>
                  <a:pt x="143933" y="436033"/>
                </a:cubicBezTo>
                <a:cubicBezTo>
                  <a:pt x="138710" y="424543"/>
                  <a:pt x="130992" y="414140"/>
                  <a:pt x="127000" y="402166"/>
                </a:cubicBezTo>
                <a:cubicBezTo>
                  <a:pt x="125589" y="397933"/>
                  <a:pt x="124762" y="393457"/>
                  <a:pt x="122766" y="389466"/>
                </a:cubicBezTo>
                <a:cubicBezTo>
                  <a:pt x="120491" y="384915"/>
                  <a:pt x="116575" y="381317"/>
                  <a:pt x="114300" y="376766"/>
                </a:cubicBezTo>
                <a:cubicBezTo>
                  <a:pt x="112304" y="372775"/>
                  <a:pt x="112062" y="368057"/>
                  <a:pt x="110066" y="364066"/>
                </a:cubicBezTo>
                <a:cubicBezTo>
                  <a:pt x="106622" y="357179"/>
                  <a:pt x="92261" y="339234"/>
                  <a:pt x="88900" y="334433"/>
                </a:cubicBezTo>
                <a:cubicBezTo>
                  <a:pt x="83064" y="326097"/>
                  <a:pt x="77611" y="317500"/>
                  <a:pt x="71966" y="309033"/>
                </a:cubicBezTo>
                <a:cubicBezTo>
                  <a:pt x="69144" y="304800"/>
                  <a:pt x="67098" y="299931"/>
                  <a:pt x="63500" y="296333"/>
                </a:cubicBezTo>
                <a:cubicBezTo>
                  <a:pt x="59267" y="292100"/>
                  <a:pt x="54476" y="288359"/>
                  <a:pt x="50800" y="283633"/>
                </a:cubicBezTo>
                <a:cubicBezTo>
                  <a:pt x="50780" y="283608"/>
                  <a:pt x="29642" y="251897"/>
                  <a:pt x="25400" y="245533"/>
                </a:cubicBezTo>
                <a:cubicBezTo>
                  <a:pt x="15828" y="231174"/>
                  <a:pt x="4233" y="220839"/>
                  <a:pt x="0" y="215900"/>
                </a:cubicBezTo>
                <a:close/>
              </a:path>
            </a:pathLst>
          </a:custGeom>
          <a:solidFill>
            <a:srgbClr val="790E11"/>
          </a:solidFill>
          <a:ln>
            <a:solidFill>
              <a:srgbClr val="790E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31CD0A8-307E-4105-AF68-37439A5916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6"/>
          <a:stretch/>
        </p:blipFill>
        <p:spPr>
          <a:xfrm>
            <a:off x="0" y="1916832"/>
            <a:ext cx="4012465" cy="260843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A1DF0C1-4F6C-456E-A766-58E28EF96621}"/>
              </a:ext>
            </a:extLst>
          </p:cNvPr>
          <p:cNvSpPr txBox="1"/>
          <p:nvPr/>
        </p:nvSpPr>
        <p:spPr>
          <a:xfrm>
            <a:off x="2082128" y="1594887"/>
            <a:ext cx="1930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0F39CF5-80EC-4EF2-9AE0-B3EC582DD26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28892" y="1919347"/>
            <a:ext cx="4012465" cy="494253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6C48FD5-31A2-4B3A-B38A-FA5955ABFF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6"/>
          <a:stretch/>
        </p:blipFill>
        <p:spPr>
          <a:xfrm>
            <a:off x="8213" y="4525264"/>
            <a:ext cx="4012465" cy="234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78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67769E00-7654-4F5A-9395-2C3BA009B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835"/>
            <a:ext cx="3657124" cy="5319019"/>
          </a:xfrm>
          <a:prstGeom prst="rect">
            <a:avLst/>
          </a:prstGeom>
        </p:spPr>
      </p:pic>
      <p:sp>
        <p:nvSpPr>
          <p:cNvPr id="27" name="Rectangle 6">
            <a:extLst>
              <a:ext uri="{FF2B5EF4-FFF2-40B4-BE49-F238E27FC236}">
                <a16:creationId xmlns:a16="http://schemas.microsoft.com/office/drawing/2014/main" id="{5B87BF7D-4D34-4B83-9CF7-C6627A0C1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42" y="404664"/>
            <a:ext cx="2397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zh-CN" altLang="en-US" sz="3200" b="1" dirty="0">
                <a:solidFill>
                  <a:srgbClr val="006C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长阳创谷</a:t>
            </a:r>
          </a:p>
        </p:txBody>
      </p:sp>
      <p:sp>
        <p:nvSpPr>
          <p:cNvPr id="28" name="Rectangle 7">
            <a:extLst>
              <a:ext uri="{FF2B5EF4-FFF2-40B4-BE49-F238E27FC236}">
                <a16:creationId xmlns:a16="http://schemas.microsoft.com/office/drawing/2014/main" id="{F21B8E29-F025-412F-A4AB-A6AB347FE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77" y="908720"/>
            <a:ext cx="23984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dist"/>
            <a:r>
              <a:rPr lang="en-US" altLang="zh-CN" b="1" dirty="0" err="1">
                <a:solidFill>
                  <a:srgbClr val="006CB8"/>
                </a:solidFill>
                <a:ea typeface="迷你简小标宋" panose="03000509000000000000" pitchFamily="65" charset="-122"/>
              </a:rPr>
              <a:t>Changyang</a:t>
            </a:r>
            <a:r>
              <a:rPr lang="en-US" altLang="zh-CN" b="1" dirty="0">
                <a:solidFill>
                  <a:srgbClr val="006CB8"/>
                </a:solidFill>
                <a:ea typeface="迷你简小标宋" panose="03000509000000000000" pitchFamily="65" charset="-122"/>
              </a:rPr>
              <a:t> Campus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ADD9EEF-45B4-4650-AC3F-266D3FFB2B2D}"/>
              </a:ext>
            </a:extLst>
          </p:cNvPr>
          <p:cNvGrpSpPr/>
          <p:nvPr/>
        </p:nvGrpSpPr>
        <p:grpSpPr>
          <a:xfrm>
            <a:off x="2617554" y="476672"/>
            <a:ext cx="7738850" cy="765805"/>
            <a:chOff x="2914573" y="548680"/>
            <a:chExt cx="7738850" cy="765805"/>
          </a:xfrm>
        </p:grpSpPr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9D6F459C-73B3-4B22-B76B-1357EEF4FDA0}"/>
                </a:ext>
              </a:extLst>
            </p:cNvPr>
            <p:cNvSpPr/>
            <p:nvPr/>
          </p:nvSpPr>
          <p:spPr>
            <a:xfrm flipV="1">
              <a:off x="2957469" y="1268759"/>
              <a:ext cx="1486151" cy="45719"/>
            </a:xfrm>
            <a:prstGeom prst="rect">
              <a:avLst/>
            </a:prstGeom>
            <a:solidFill>
              <a:srgbClr val="5B9BD5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1AB3C78F-659D-45DD-B664-36E0036D3D43}"/>
                </a:ext>
              </a:extLst>
            </p:cNvPr>
            <p:cNvSpPr/>
            <p:nvPr/>
          </p:nvSpPr>
          <p:spPr>
            <a:xfrm flipV="1">
              <a:off x="4376001" y="1268766"/>
              <a:ext cx="4784449" cy="45719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B2AF924-2CCB-4A7B-90B1-87B2F17DDFDF}"/>
                </a:ext>
              </a:extLst>
            </p:cNvPr>
            <p:cNvSpPr txBox="1"/>
            <p:nvPr/>
          </p:nvSpPr>
          <p:spPr>
            <a:xfrm>
              <a:off x="2935548" y="548680"/>
              <a:ext cx="5570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2020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年前，建成全市唯二人工智能应用场景试点园区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81DDF45-DEA5-44F7-A7F9-995F2B998C3E}"/>
                </a:ext>
              </a:extLst>
            </p:cNvPr>
            <p:cNvSpPr txBox="1"/>
            <p:nvPr/>
          </p:nvSpPr>
          <p:spPr>
            <a:xfrm>
              <a:off x="2914573" y="870625"/>
              <a:ext cx="7738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Before 2020, becoming the only two pilot parks of AI application in Shanghai</a:t>
              </a:r>
              <a:endParaRPr lang="zh-CN" altLang="en-US" sz="1600" dirty="0"/>
            </a:p>
          </p:txBody>
        </p: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4F062DCD-A009-4A23-A000-30D0A665B4EC}"/>
              </a:ext>
            </a:extLst>
          </p:cNvPr>
          <p:cNvSpPr/>
          <p:nvPr/>
        </p:nvSpPr>
        <p:spPr>
          <a:xfrm flipV="1">
            <a:off x="7395585" y="1196752"/>
            <a:ext cx="4820301" cy="45719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CA2A62B9-28A7-4FEF-B8F7-756943DC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626083" y="476672"/>
            <a:ext cx="1373779" cy="57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A7424F7-0827-4912-9899-DC4FF63979D1}"/>
              </a:ext>
            </a:extLst>
          </p:cNvPr>
          <p:cNvSpPr/>
          <p:nvPr/>
        </p:nvSpPr>
        <p:spPr>
          <a:xfrm>
            <a:off x="9263558" y="1601554"/>
            <a:ext cx="1872208" cy="1712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E9E2113-7A28-405F-912E-AC4E61D527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1198" r="30361"/>
          <a:stretch/>
        </p:blipFill>
        <p:spPr>
          <a:xfrm>
            <a:off x="3724037" y="4166703"/>
            <a:ext cx="4320480" cy="27186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6AD9C93-AE9D-46B2-ADA2-82B42422F2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5" t="11433" r="9385" b="15350"/>
          <a:stretch/>
        </p:blipFill>
        <p:spPr>
          <a:xfrm>
            <a:off x="8111430" y="1542118"/>
            <a:ext cx="4104456" cy="253278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E4C3B1D-DAD4-4EB7-8004-5C9B3EF31D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30" y="4138550"/>
            <a:ext cx="4104456" cy="273630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D9E3065-80C0-464E-BA61-76AE039843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7"/>
          <a:stretch/>
        </p:blipFill>
        <p:spPr>
          <a:xfrm>
            <a:off x="3785499" y="1552069"/>
            <a:ext cx="4259017" cy="252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5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2"/>
</p:tagLst>
</file>

<file path=ppt/theme/theme1.xml><?xml version="1.0" encoding="utf-8"?>
<a:theme xmlns:a="http://schemas.openxmlformats.org/drawingml/2006/main" name="第一PPT，www.1ppt.com ">
  <a:themeElements>
    <a:clrScheme name="顶峰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4021</TotalTime>
  <Words>888</Words>
  <Application>Microsoft Macintosh PowerPoint</Application>
  <PresentationFormat>Custom</PresentationFormat>
  <Paragraphs>219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微软雅黑</vt:lpstr>
      <vt:lpstr>宋体</vt:lpstr>
      <vt:lpstr>华文彩云</vt:lpstr>
      <vt:lpstr>微软雅黑 Light</vt:lpstr>
      <vt:lpstr>Arial</vt:lpstr>
      <vt:lpstr>Calibri</vt:lpstr>
      <vt:lpstr>Calibri Light</vt:lpstr>
      <vt:lpstr>Segoe UI</vt:lpstr>
      <vt:lpstr>Wingdings</vt:lpstr>
      <vt:lpstr>方正兰亭大黑_GBK</vt:lpstr>
      <vt:lpstr>迷你简小标宋</vt:lpstr>
      <vt:lpstr>第一PPT，www.1ppt.com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企业简介</dc:title>
  <dc:creator>第一PPT</dc:creator>
  <cp:keywords>www.1ppt.com</cp:keywords>
  <cp:lastModifiedBy>Victoria Morén</cp:lastModifiedBy>
  <cp:revision>353</cp:revision>
  <dcterms:created xsi:type="dcterms:W3CDTF">2015-09-12T03:56:43Z</dcterms:created>
  <dcterms:modified xsi:type="dcterms:W3CDTF">2019-07-25T10:00:27Z</dcterms:modified>
</cp:coreProperties>
</file>